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2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017C28BC-72DC-4B04-81A7-A99639E174BB}">
  <a:tblStyle styleId="{017C28BC-72DC-4B04-81A7-A99639E174BB}" styleName="Table_0">
    <a:wholeTbl>
      <a:tcStyle>
        <a:tcBdr>
          <a:left>
            <a:ln w="9525" cap="flat" cmpd="sng">
              <a:solidFill>
                <a:srgbClr val="9E9E9E"/>
              </a:solidFill>
              <a:prstDash val="solid"/>
              <a:round/>
              <a:headEnd type="none" w="med" len="med"/>
              <a:tailEnd type="none" w="med" len="med"/>
            </a:ln>
          </a:left>
          <a:right>
            <a:ln w="9525" cap="flat" cmpd="sng">
              <a:solidFill>
                <a:srgbClr val="9E9E9E"/>
              </a:solidFill>
              <a:prstDash val="solid"/>
              <a:round/>
              <a:headEnd type="none" w="med" len="med"/>
              <a:tailEnd type="none" w="med" len="med"/>
            </a:ln>
          </a:right>
          <a:top>
            <a:ln w="9525" cap="flat" cmpd="sng">
              <a:solidFill>
                <a:srgbClr val="9E9E9E"/>
              </a:solidFill>
              <a:prstDash val="solid"/>
              <a:round/>
              <a:headEnd type="none" w="med" len="med"/>
              <a:tailEnd type="none" w="med" len="med"/>
            </a:ln>
          </a:top>
          <a:bottom>
            <a:ln w="9525" cap="flat" cmpd="sng">
              <a:solidFill>
                <a:srgbClr val="9E9E9E"/>
              </a:solidFill>
              <a:prstDash val="solid"/>
              <a:round/>
              <a:headEnd type="none" w="med" len="med"/>
              <a:tailEnd type="none" w="med" len="med"/>
            </a:ln>
          </a:bottom>
          <a:insideH>
            <a:ln w="9525" cap="flat" cmpd="sng">
              <a:solidFill>
                <a:srgbClr val="9E9E9E"/>
              </a:solidFill>
              <a:prstDash val="solid"/>
              <a:round/>
              <a:headEnd type="none" w="med" len="med"/>
              <a:tailEnd type="none" w="med" len="med"/>
            </a:ln>
          </a:insideH>
          <a:insideV>
            <a:ln w="9525" cap="flat" cmpd="sng">
              <a:solidFill>
                <a:srgbClr val="9E9E9E"/>
              </a:solidFill>
              <a:prstDash val="solid"/>
              <a:round/>
              <a:headEnd type="none" w="med" len="med"/>
              <a:tailEnd type="none" w="med" len="med"/>
            </a:ln>
          </a:insideV>
        </a:tcBdr>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7" d="100"/>
          <a:sy n="107" d="100"/>
        </p:scale>
        <p:origin x="-84" y="-576"/>
      </p:cViewPr>
      <p:guideLst>
        <p:guide orient="horz" pos="162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381300" y="685800"/>
            <a:ext cx="609607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85800" y="4343400"/>
            <a:ext cx="5486400" cy="4114800"/>
          </a:xfrm>
          <a:prstGeom prst="rect">
            <a:avLst/>
          </a:prstGeom>
          <a:noFill/>
          <a:ln>
            <a:noFill/>
          </a:ln>
        </p:spPr>
        <p:txBody>
          <a:bodyPr lIns="91425" tIns="91425" rIns="91425" bIns="91425" anchor="t" anchorCtr="0"/>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a:endParaRPr/>
          </a:p>
        </p:txBody>
      </p:sp>
    </p:spTree>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
        <p:cNvGrpSpPr/>
        <p:nvPr/>
      </p:nvGrpSpPr>
      <p:grpSpPr>
        <a:xfrm>
          <a:off x="0" y="0"/>
          <a:ext cx="0" cy="0"/>
          <a:chOff x="0" y="0"/>
          <a:chExt cx="0" cy="0"/>
        </a:xfrm>
      </p:grpSpPr>
      <p:sp>
        <p:nvSpPr>
          <p:cNvPr id="54" name="Shape 5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55" name="Shape 55"/>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3"/>
        <p:cNvGrpSpPr/>
        <p:nvPr/>
      </p:nvGrpSpPr>
      <p:grpSpPr>
        <a:xfrm>
          <a:off x="0" y="0"/>
          <a:ext cx="0" cy="0"/>
          <a:chOff x="0" y="0"/>
          <a:chExt cx="0" cy="0"/>
        </a:xfrm>
      </p:grpSpPr>
      <p:sp>
        <p:nvSpPr>
          <p:cNvPr id="134" name="Shape 13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35" name="Shape 135"/>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Shape 14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41" name="Shape 141"/>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5"/>
        <p:cNvGrpSpPr/>
        <p:nvPr/>
      </p:nvGrpSpPr>
      <p:grpSpPr>
        <a:xfrm>
          <a:off x="0" y="0"/>
          <a:ext cx="0" cy="0"/>
          <a:chOff x="0" y="0"/>
          <a:chExt cx="0" cy="0"/>
        </a:xfrm>
      </p:grpSpPr>
      <p:sp>
        <p:nvSpPr>
          <p:cNvPr id="146" name="Shape 14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47" name="Shape 147"/>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rtl="0">
              <a:spcBef>
                <a:spcPts val="0"/>
              </a:spcBef>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
        <p:cNvGrpSpPr/>
        <p:nvPr/>
      </p:nvGrpSpPr>
      <p:grpSpPr>
        <a:xfrm>
          <a:off x="0" y="0"/>
          <a:ext cx="0" cy="0"/>
          <a:chOff x="0" y="0"/>
          <a:chExt cx="0" cy="0"/>
        </a:xfrm>
      </p:grpSpPr>
      <p:sp>
        <p:nvSpPr>
          <p:cNvPr id="152" name="Shape 15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53" name="Shape 153"/>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7"/>
        <p:cNvGrpSpPr/>
        <p:nvPr/>
      </p:nvGrpSpPr>
      <p:grpSpPr>
        <a:xfrm>
          <a:off x="0" y="0"/>
          <a:ext cx="0" cy="0"/>
          <a:chOff x="0" y="0"/>
          <a:chExt cx="0" cy="0"/>
        </a:xfrm>
      </p:grpSpPr>
      <p:sp>
        <p:nvSpPr>
          <p:cNvPr id="158" name="Shape 15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59" name="Shape 159"/>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p:cNvGrpSpPr/>
        <p:nvPr/>
      </p:nvGrpSpPr>
      <p:grpSpPr>
        <a:xfrm>
          <a:off x="0" y="0"/>
          <a:ext cx="0" cy="0"/>
          <a:chOff x="0" y="0"/>
          <a:chExt cx="0" cy="0"/>
        </a:xfrm>
      </p:grpSpPr>
      <p:sp>
        <p:nvSpPr>
          <p:cNvPr id="164" name="Shape 16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65" name="Shape 165"/>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9"/>
        <p:cNvGrpSpPr/>
        <p:nvPr/>
      </p:nvGrpSpPr>
      <p:grpSpPr>
        <a:xfrm>
          <a:off x="0" y="0"/>
          <a:ext cx="0" cy="0"/>
          <a:chOff x="0" y="0"/>
          <a:chExt cx="0" cy="0"/>
        </a:xfrm>
      </p:grpSpPr>
      <p:sp>
        <p:nvSpPr>
          <p:cNvPr id="170" name="Shape 17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71" name="Shape 171"/>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5"/>
        <p:cNvGrpSpPr/>
        <p:nvPr/>
      </p:nvGrpSpPr>
      <p:grpSpPr>
        <a:xfrm>
          <a:off x="0" y="0"/>
          <a:ext cx="0" cy="0"/>
          <a:chOff x="0" y="0"/>
          <a:chExt cx="0" cy="0"/>
        </a:xfrm>
      </p:grpSpPr>
      <p:sp>
        <p:nvSpPr>
          <p:cNvPr id="176" name="Shape 17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77" name="Shape 177"/>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
        <p:cNvGrpSpPr/>
        <p:nvPr/>
      </p:nvGrpSpPr>
      <p:grpSpPr>
        <a:xfrm>
          <a:off x="0" y="0"/>
          <a:ext cx="0" cy="0"/>
          <a:chOff x="0" y="0"/>
          <a:chExt cx="0" cy="0"/>
        </a:xfrm>
      </p:grpSpPr>
      <p:sp>
        <p:nvSpPr>
          <p:cNvPr id="60" name="Shape 6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1" name="Shape 61"/>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
        <p:cNvGrpSpPr/>
        <p:nvPr/>
      </p:nvGrpSpPr>
      <p:grpSpPr>
        <a:xfrm>
          <a:off x="0" y="0"/>
          <a:ext cx="0" cy="0"/>
          <a:chOff x="0" y="0"/>
          <a:chExt cx="0" cy="0"/>
        </a:xfrm>
      </p:grpSpPr>
      <p:sp>
        <p:nvSpPr>
          <p:cNvPr id="67" name="Shape 67"/>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68" name="Shape 68"/>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Shape 9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99" name="Shape 99"/>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3"/>
        <p:cNvGrpSpPr/>
        <p:nvPr/>
      </p:nvGrpSpPr>
      <p:grpSpPr>
        <a:xfrm>
          <a:off x="0" y="0"/>
          <a:ext cx="0" cy="0"/>
          <a:chOff x="0" y="0"/>
          <a:chExt cx="0" cy="0"/>
        </a:xfrm>
      </p:grpSpPr>
      <p:sp>
        <p:nvSpPr>
          <p:cNvPr id="104" name="Shape 104"/>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05" name="Shape 105"/>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Shape 110"/>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11" name="Shape 111"/>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5"/>
        <p:cNvGrpSpPr/>
        <p:nvPr/>
      </p:nvGrpSpPr>
      <p:grpSpPr>
        <a:xfrm>
          <a:off x="0" y="0"/>
          <a:ext cx="0" cy="0"/>
          <a:chOff x="0" y="0"/>
          <a:chExt cx="0" cy="0"/>
        </a:xfrm>
      </p:grpSpPr>
      <p:sp>
        <p:nvSpPr>
          <p:cNvPr id="116" name="Shape 116"/>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17" name="Shape 117"/>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Shape 122"/>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3" name="Shape 123"/>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7"/>
        <p:cNvGrpSpPr/>
        <p:nvPr/>
      </p:nvGrpSpPr>
      <p:grpSpPr>
        <a:xfrm>
          <a:off x="0" y="0"/>
          <a:ext cx="0" cy="0"/>
          <a:chOff x="0" y="0"/>
          <a:chExt cx="0" cy="0"/>
        </a:xfrm>
      </p:grpSpPr>
      <p:sp>
        <p:nvSpPr>
          <p:cNvPr id="128" name="Shape 128"/>
          <p:cNvSpPr>
            <a:spLocks noGrp="1" noRot="1" noChangeAspect="1"/>
          </p:cNvSpPr>
          <p:nvPr>
            <p:ph type="sldImg" idx="2"/>
          </p:nvPr>
        </p:nvSpPr>
        <p:spPr>
          <a:xfrm>
            <a:off x="381000" y="685800"/>
            <a:ext cx="6096000" cy="3429000"/>
          </a:xfrm>
          <a:custGeom>
            <a:avLst/>
            <a:gdLst/>
            <a:ahLst/>
            <a:cxnLst/>
            <a:rect l="0" t="0" r="0" b="0"/>
            <a:pathLst>
              <a:path w="120000" h="120000" extrusionOk="0">
                <a:moveTo>
                  <a:pt x="0" y="0"/>
                </a:moveTo>
                <a:lnTo>
                  <a:pt x="120000" y="0"/>
                </a:lnTo>
                <a:lnTo>
                  <a:pt x="120000" y="120000"/>
                </a:lnTo>
                <a:lnTo>
                  <a:pt x="0" y="120000"/>
                </a:lnTo>
                <a:close/>
              </a:path>
            </a:pathLst>
          </a:custGeom>
        </p:spPr>
      </p:sp>
      <p:sp>
        <p:nvSpPr>
          <p:cNvPr id="129" name="Shape 129"/>
          <p:cNvSpPr txBox="1">
            <a:spLocks noGrp="1"/>
          </p:cNvSpPr>
          <p:nvPr>
            <p:ph type="body" idx="1"/>
          </p:nvPr>
        </p:nvSpPr>
        <p:spPr>
          <a:xfrm>
            <a:off x="685800" y="4343400"/>
            <a:ext cx="5486400" cy="4114800"/>
          </a:xfrm>
          <a:prstGeom prst="rect">
            <a:avLst/>
          </a:prstGeom>
        </p:spPr>
        <p:txBody>
          <a:bodyPr lIns="91425" tIns="91425" rIns="91425" bIns="91425" anchor="t" anchorCtr="0">
            <a:noAutofit/>
          </a:bodyPr>
          <a:lstStyle/>
          <a:p>
            <a:pPr lvl="0">
              <a:spcBef>
                <a:spcPts val="0"/>
              </a:spcBef>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9"/>
        <p:cNvGrpSpPr/>
        <p:nvPr/>
      </p:nvGrpSpPr>
      <p:grpSpPr>
        <a:xfrm>
          <a:off x="0" y="0"/>
          <a:ext cx="0" cy="0"/>
          <a:chOff x="0" y="0"/>
          <a:chExt cx="0" cy="0"/>
        </a:xfrm>
      </p:grpSpPr>
      <p:sp>
        <p:nvSpPr>
          <p:cNvPr id="10" name="Shape 10"/>
          <p:cNvSpPr txBox="1">
            <a:spLocks noGrp="1"/>
          </p:cNvSpPr>
          <p:nvPr>
            <p:ph type="ctrTitle"/>
          </p:nvPr>
        </p:nvSpPr>
        <p:spPr>
          <a:xfrm>
            <a:off x="311708" y="744575"/>
            <a:ext cx="8520600" cy="2052600"/>
          </a:xfrm>
          <a:prstGeom prst="rect">
            <a:avLst/>
          </a:prstGeom>
        </p:spPr>
        <p:txBody>
          <a:bodyPr lIns="91425" tIns="91425" rIns="91425" bIns="91425" anchor="b" anchorCtr="0"/>
          <a:lstStyle>
            <a:lvl1pPr lvl="0" algn="ctr">
              <a:spcBef>
                <a:spcPts val="0"/>
              </a:spcBef>
              <a:buSzPct val="100000"/>
              <a:defRPr sz="5200"/>
            </a:lvl1pPr>
            <a:lvl2pPr lvl="1" algn="ctr">
              <a:spcBef>
                <a:spcPts val="0"/>
              </a:spcBef>
              <a:buSzPct val="100000"/>
              <a:defRPr sz="5200"/>
            </a:lvl2pPr>
            <a:lvl3pPr lvl="2" algn="ctr">
              <a:spcBef>
                <a:spcPts val="0"/>
              </a:spcBef>
              <a:buSzPct val="100000"/>
              <a:defRPr sz="5200"/>
            </a:lvl3pPr>
            <a:lvl4pPr lvl="3" algn="ctr">
              <a:spcBef>
                <a:spcPts val="0"/>
              </a:spcBef>
              <a:buSzPct val="100000"/>
              <a:defRPr sz="5200"/>
            </a:lvl4pPr>
            <a:lvl5pPr lvl="4" algn="ctr">
              <a:spcBef>
                <a:spcPts val="0"/>
              </a:spcBef>
              <a:buSzPct val="100000"/>
              <a:defRPr sz="5200"/>
            </a:lvl5pPr>
            <a:lvl6pPr lvl="5" algn="ctr">
              <a:spcBef>
                <a:spcPts val="0"/>
              </a:spcBef>
              <a:buSzPct val="100000"/>
              <a:defRPr sz="5200"/>
            </a:lvl6pPr>
            <a:lvl7pPr lvl="6" algn="ctr">
              <a:spcBef>
                <a:spcPts val="0"/>
              </a:spcBef>
              <a:buSzPct val="100000"/>
              <a:defRPr sz="5200"/>
            </a:lvl7pPr>
            <a:lvl8pPr lvl="7" algn="ctr">
              <a:spcBef>
                <a:spcPts val="0"/>
              </a:spcBef>
              <a:buSzPct val="100000"/>
              <a:defRPr sz="5200"/>
            </a:lvl8pPr>
            <a:lvl9pPr lvl="8" algn="ctr">
              <a:spcBef>
                <a:spcPts val="0"/>
              </a:spcBef>
              <a:buSzPct val="100000"/>
              <a:defRPr sz="5200"/>
            </a:lvl9pPr>
          </a:lstStyle>
          <a:p>
            <a:endParaRPr/>
          </a:p>
        </p:txBody>
      </p:sp>
      <p:sp>
        <p:nvSpPr>
          <p:cNvPr id="11" name="Shape 11"/>
          <p:cNvSpPr txBox="1">
            <a:spLocks noGrp="1"/>
          </p:cNvSpPr>
          <p:nvPr>
            <p:ph type="subTitle" idx="1"/>
          </p:nvPr>
        </p:nvSpPr>
        <p:spPr>
          <a:xfrm>
            <a:off x="311700" y="2834125"/>
            <a:ext cx="8520600" cy="792600"/>
          </a:xfrm>
          <a:prstGeom prst="rect">
            <a:avLst/>
          </a:prstGeom>
        </p:spPr>
        <p:txBody>
          <a:bodyPr lIns="91425" tIns="91425" rIns="91425" bIns="91425" anchor="t" anchorCtr="0"/>
          <a:lstStyle>
            <a:lvl1pPr lvl="0" algn="ctr">
              <a:lnSpc>
                <a:spcPct val="100000"/>
              </a:lnSpc>
              <a:spcBef>
                <a:spcPts val="0"/>
              </a:spcBef>
              <a:spcAft>
                <a:spcPts val="0"/>
              </a:spcAft>
              <a:buSzPct val="100000"/>
              <a:buNone/>
              <a:defRPr sz="2800"/>
            </a:lvl1pPr>
            <a:lvl2pPr lvl="1" algn="ctr">
              <a:lnSpc>
                <a:spcPct val="100000"/>
              </a:lnSpc>
              <a:spcBef>
                <a:spcPts val="0"/>
              </a:spcBef>
              <a:spcAft>
                <a:spcPts val="0"/>
              </a:spcAft>
              <a:buSzPct val="100000"/>
              <a:buNone/>
              <a:defRPr sz="2800"/>
            </a:lvl2pPr>
            <a:lvl3pPr lvl="2" algn="ctr">
              <a:lnSpc>
                <a:spcPct val="100000"/>
              </a:lnSpc>
              <a:spcBef>
                <a:spcPts val="0"/>
              </a:spcBef>
              <a:spcAft>
                <a:spcPts val="0"/>
              </a:spcAft>
              <a:buSzPct val="100000"/>
              <a:buNone/>
              <a:defRPr sz="2800"/>
            </a:lvl3pPr>
            <a:lvl4pPr lvl="3" algn="ctr">
              <a:lnSpc>
                <a:spcPct val="100000"/>
              </a:lnSpc>
              <a:spcBef>
                <a:spcPts val="0"/>
              </a:spcBef>
              <a:spcAft>
                <a:spcPts val="0"/>
              </a:spcAft>
              <a:buSzPct val="100000"/>
              <a:buNone/>
              <a:defRPr sz="2800"/>
            </a:lvl4pPr>
            <a:lvl5pPr lvl="4" algn="ctr">
              <a:lnSpc>
                <a:spcPct val="100000"/>
              </a:lnSpc>
              <a:spcBef>
                <a:spcPts val="0"/>
              </a:spcBef>
              <a:spcAft>
                <a:spcPts val="0"/>
              </a:spcAft>
              <a:buSzPct val="100000"/>
              <a:buNone/>
              <a:defRPr sz="2800"/>
            </a:lvl5pPr>
            <a:lvl6pPr lvl="5" algn="ctr">
              <a:lnSpc>
                <a:spcPct val="100000"/>
              </a:lnSpc>
              <a:spcBef>
                <a:spcPts val="0"/>
              </a:spcBef>
              <a:spcAft>
                <a:spcPts val="0"/>
              </a:spcAft>
              <a:buSzPct val="100000"/>
              <a:buNone/>
              <a:defRPr sz="2800"/>
            </a:lvl6pPr>
            <a:lvl7pPr lvl="6" algn="ctr">
              <a:lnSpc>
                <a:spcPct val="100000"/>
              </a:lnSpc>
              <a:spcBef>
                <a:spcPts val="0"/>
              </a:spcBef>
              <a:spcAft>
                <a:spcPts val="0"/>
              </a:spcAft>
              <a:buSzPct val="100000"/>
              <a:buNone/>
              <a:defRPr sz="2800"/>
            </a:lvl7pPr>
            <a:lvl8pPr lvl="7" algn="ctr">
              <a:lnSpc>
                <a:spcPct val="100000"/>
              </a:lnSpc>
              <a:spcBef>
                <a:spcPts val="0"/>
              </a:spcBef>
              <a:spcAft>
                <a:spcPts val="0"/>
              </a:spcAft>
              <a:buSzPct val="100000"/>
              <a:buNone/>
              <a:defRPr sz="2800"/>
            </a:lvl8pPr>
            <a:lvl9pPr lvl="8" algn="ctr">
              <a:lnSpc>
                <a:spcPct val="100000"/>
              </a:lnSpc>
              <a:spcBef>
                <a:spcPts val="0"/>
              </a:spcBef>
              <a:spcAft>
                <a:spcPts val="0"/>
              </a:spcAft>
              <a:buSzPct val="100000"/>
              <a:buNone/>
              <a:defRPr sz="2800"/>
            </a:lvl9pPr>
          </a:lstStyle>
          <a:p>
            <a:endParaRPr/>
          </a:p>
        </p:txBody>
      </p:sp>
      <p:sp>
        <p:nvSpPr>
          <p:cNvPr id="12" name="Shape 12"/>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s"/>
              <a:pPr lvl="0">
                <a:spcBef>
                  <a:spcPts val="0"/>
                </a:spcBef>
                <a:buNone/>
              </a:pPr>
              <a:t>‹Nº›</a:t>
            </a:fld>
            <a:endParaRPr lang="es"/>
          </a:p>
        </p:txBody>
      </p:sp>
      <p:pic>
        <p:nvPicPr>
          <p:cNvPr id="13" name="Shape 13" descr="Logo seleccionado-01.jpg"/>
          <p:cNvPicPr preferRelativeResize="0"/>
          <p:nvPr/>
        </p:nvPicPr>
        <p:blipFill>
          <a:blip r:embed="rId2">
            <a:alphaModFix/>
          </a:blip>
          <a:stretch>
            <a:fillRect/>
          </a:stretch>
        </p:blipFill>
        <p:spPr>
          <a:xfrm>
            <a:off x="82175" y="4264222"/>
            <a:ext cx="1819280" cy="792600"/>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cSld name="Big number">
    <p:spTree>
      <p:nvGrpSpPr>
        <p:cNvPr id="1" name="Shape 47"/>
        <p:cNvGrpSpPr/>
        <p:nvPr/>
      </p:nvGrpSpPr>
      <p:grpSpPr>
        <a:xfrm>
          <a:off x="0" y="0"/>
          <a:ext cx="0" cy="0"/>
          <a:chOff x="0" y="0"/>
          <a:chExt cx="0" cy="0"/>
        </a:xfrm>
      </p:grpSpPr>
      <p:sp>
        <p:nvSpPr>
          <p:cNvPr id="48" name="Shape 48"/>
          <p:cNvSpPr txBox="1">
            <a:spLocks noGrp="1"/>
          </p:cNvSpPr>
          <p:nvPr>
            <p:ph type="title"/>
          </p:nvPr>
        </p:nvSpPr>
        <p:spPr>
          <a:xfrm>
            <a:off x="311700" y="1106125"/>
            <a:ext cx="8520600" cy="1963500"/>
          </a:xfrm>
          <a:prstGeom prst="rect">
            <a:avLst/>
          </a:prstGeom>
        </p:spPr>
        <p:txBody>
          <a:bodyPr lIns="91425" tIns="91425" rIns="91425" bIns="91425" anchor="b" anchorCtr="0"/>
          <a:lstStyle>
            <a:lvl1pPr lvl="0" algn="ctr">
              <a:spcBef>
                <a:spcPts val="0"/>
              </a:spcBef>
              <a:buSzPct val="100000"/>
              <a:defRPr sz="12000"/>
            </a:lvl1pPr>
            <a:lvl2pPr lvl="1" algn="ctr">
              <a:spcBef>
                <a:spcPts val="0"/>
              </a:spcBef>
              <a:buSzPct val="100000"/>
              <a:defRPr sz="12000"/>
            </a:lvl2pPr>
            <a:lvl3pPr lvl="2" algn="ctr">
              <a:spcBef>
                <a:spcPts val="0"/>
              </a:spcBef>
              <a:buSzPct val="100000"/>
              <a:defRPr sz="12000"/>
            </a:lvl3pPr>
            <a:lvl4pPr lvl="3" algn="ctr">
              <a:spcBef>
                <a:spcPts val="0"/>
              </a:spcBef>
              <a:buSzPct val="100000"/>
              <a:defRPr sz="12000"/>
            </a:lvl4pPr>
            <a:lvl5pPr lvl="4" algn="ctr">
              <a:spcBef>
                <a:spcPts val="0"/>
              </a:spcBef>
              <a:buSzPct val="100000"/>
              <a:defRPr sz="12000"/>
            </a:lvl5pPr>
            <a:lvl6pPr lvl="5" algn="ctr">
              <a:spcBef>
                <a:spcPts val="0"/>
              </a:spcBef>
              <a:buSzPct val="100000"/>
              <a:defRPr sz="12000"/>
            </a:lvl6pPr>
            <a:lvl7pPr lvl="6" algn="ctr">
              <a:spcBef>
                <a:spcPts val="0"/>
              </a:spcBef>
              <a:buSzPct val="100000"/>
              <a:defRPr sz="12000"/>
            </a:lvl7pPr>
            <a:lvl8pPr lvl="7" algn="ctr">
              <a:spcBef>
                <a:spcPts val="0"/>
              </a:spcBef>
              <a:buSzPct val="100000"/>
              <a:defRPr sz="12000"/>
            </a:lvl8pPr>
            <a:lvl9pPr lvl="8" algn="ctr">
              <a:spcBef>
                <a:spcPts val="0"/>
              </a:spcBef>
              <a:buSzPct val="100000"/>
              <a:defRPr sz="12000"/>
            </a:lvl9pPr>
          </a:lstStyle>
          <a:p>
            <a:endParaRPr/>
          </a:p>
        </p:txBody>
      </p:sp>
      <p:sp>
        <p:nvSpPr>
          <p:cNvPr id="49" name="Shape 49"/>
          <p:cNvSpPr txBox="1">
            <a:spLocks noGrp="1"/>
          </p:cNvSpPr>
          <p:nvPr>
            <p:ph type="body" idx="1"/>
          </p:nvPr>
        </p:nvSpPr>
        <p:spPr>
          <a:xfrm>
            <a:off x="311700" y="3152225"/>
            <a:ext cx="8520600" cy="1300800"/>
          </a:xfrm>
          <a:prstGeom prst="rect">
            <a:avLst/>
          </a:prstGeom>
        </p:spPr>
        <p:txBody>
          <a:bodyPr lIns="91425" tIns="91425" rIns="91425" bIns="91425" anchor="t" anchorCtr="0"/>
          <a:lstStyle>
            <a:lvl1pPr lvl="0" algn="ctr">
              <a:spcBef>
                <a:spcPts val="0"/>
              </a:spcBef>
              <a:defRPr/>
            </a:lvl1pPr>
            <a:lvl2pPr lvl="1" algn="ctr">
              <a:spcBef>
                <a:spcPts val="0"/>
              </a:spcBef>
              <a:defRPr/>
            </a:lvl2pPr>
            <a:lvl3pPr lvl="2" algn="ctr">
              <a:spcBef>
                <a:spcPts val="0"/>
              </a:spcBef>
              <a:defRPr/>
            </a:lvl3pPr>
            <a:lvl4pPr lvl="3" algn="ctr">
              <a:spcBef>
                <a:spcPts val="0"/>
              </a:spcBef>
              <a:defRPr/>
            </a:lvl4pPr>
            <a:lvl5pPr lvl="4" algn="ctr">
              <a:spcBef>
                <a:spcPts val="0"/>
              </a:spcBef>
              <a:defRPr/>
            </a:lvl5pPr>
            <a:lvl6pPr lvl="5" algn="ctr">
              <a:spcBef>
                <a:spcPts val="0"/>
              </a:spcBef>
              <a:defRPr/>
            </a:lvl6pPr>
            <a:lvl7pPr lvl="6" algn="ctr">
              <a:spcBef>
                <a:spcPts val="0"/>
              </a:spcBef>
              <a:defRPr/>
            </a:lvl7pPr>
            <a:lvl8pPr lvl="7" algn="ctr">
              <a:spcBef>
                <a:spcPts val="0"/>
              </a:spcBef>
              <a:defRPr/>
            </a:lvl8pPr>
            <a:lvl9pPr lvl="8" algn="ctr">
              <a:spcBef>
                <a:spcPts val="0"/>
              </a:spcBef>
              <a:defRPr/>
            </a:lvl9pPr>
          </a:lstStyle>
          <a:p>
            <a:endParaRPr/>
          </a:p>
        </p:txBody>
      </p:sp>
      <p:sp>
        <p:nvSpPr>
          <p:cNvPr id="50" name="Shape 50"/>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s"/>
              <a:pPr lvl="0">
                <a:spcBef>
                  <a:spcPts val="0"/>
                </a:spcBef>
                <a:buNone/>
              </a:pPr>
              <a:t>‹Nº›</a:t>
            </a:fld>
            <a:endParaRPr lang="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51"/>
        <p:cNvGrpSpPr/>
        <p:nvPr/>
      </p:nvGrpSpPr>
      <p:grpSpPr>
        <a:xfrm>
          <a:off x="0" y="0"/>
          <a:ext cx="0" cy="0"/>
          <a:chOff x="0" y="0"/>
          <a:chExt cx="0" cy="0"/>
        </a:xfrm>
      </p:grpSpPr>
      <p:sp>
        <p:nvSpPr>
          <p:cNvPr id="52" name="Shape 52"/>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s"/>
              <a:pPr lvl="0">
                <a:spcBef>
                  <a:spcPts val="0"/>
                </a:spcBef>
                <a:buNone/>
              </a:pPr>
              <a:t>‹Nº›</a:t>
            </a:fld>
            <a:endParaRPr lang="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14"/>
        <p:cNvGrpSpPr/>
        <p:nvPr/>
      </p:nvGrpSpPr>
      <p:grpSpPr>
        <a:xfrm>
          <a:off x="0" y="0"/>
          <a:ext cx="0" cy="0"/>
          <a:chOff x="0" y="0"/>
          <a:chExt cx="0" cy="0"/>
        </a:xfrm>
      </p:grpSpPr>
      <p:sp>
        <p:nvSpPr>
          <p:cNvPr id="15" name="Shape 15"/>
          <p:cNvSpPr txBox="1">
            <a:spLocks noGrp="1"/>
          </p:cNvSpPr>
          <p:nvPr>
            <p:ph type="title"/>
          </p:nvPr>
        </p:nvSpPr>
        <p:spPr>
          <a:xfrm>
            <a:off x="311700" y="2150850"/>
            <a:ext cx="8520600" cy="841800"/>
          </a:xfrm>
          <a:prstGeom prst="rect">
            <a:avLst/>
          </a:prstGeom>
        </p:spPr>
        <p:txBody>
          <a:bodyPr lIns="91425" tIns="91425" rIns="91425" bIns="91425" anchor="ctr" anchorCtr="0"/>
          <a:lstStyle>
            <a:lvl1pPr lvl="0" algn="ctr">
              <a:spcBef>
                <a:spcPts val="0"/>
              </a:spcBef>
              <a:buSzPct val="100000"/>
              <a:defRPr sz="3600"/>
            </a:lvl1pPr>
            <a:lvl2pPr lvl="1" algn="ctr">
              <a:spcBef>
                <a:spcPts val="0"/>
              </a:spcBef>
              <a:buSzPct val="100000"/>
              <a:defRPr sz="3600"/>
            </a:lvl2pPr>
            <a:lvl3pPr lvl="2" algn="ctr">
              <a:spcBef>
                <a:spcPts val="0"/>
              </a:spcBef>
              <a:buSzPct val="100000"/>
              <a:defRPr sz="3600"/>
            </a:lvl3pPr>
            <a:lvl4pPr lvl="3" algn="ctr">
              <a:spcBef>
                <a:spcPts val="0"/>
              </a:spcBef>
              <a:buSzPct val="100000"/>
              <a:defRPr sz="3600"/>
            </a:lvl4pPr>
            <a:lvl5pPr lvl="4" algn="ctr">
              <a:spcBef>
                <a:spcPts val="0"/>
              </a:spcBef>
              <a:buSzPct val="100000"/>
              <a:defRPr sz="3600"/>
            </a:lvl5pPr>
            <a:lvl6pPr lvl="5" algn="ctr">
              <a:spcBef>
                <a:spcPts val="0"/>
              </a:spcBef>
              <a:buSzPct val="100000"/>
              <a:defRPr sz="3600"/>
            </a:lvl6pPr>
            <a:lvl7pPr lvl="6" algn="ctr">
              <a:spcBef>
                <a:spcPts val="0"/>
              </a:spcBef>
              <a:buSzPct val="100000"/>
              <a:defRPr sz="3600"/>
            </a:lvl7pPr>
            <a:lvl8pPr lvl="7" algn="ctr">
              <a:spcBef>
                <a:spcPts val="0"/>
              </a:spcBef>
              <a:buSzPct val="100000"/>
              <a:defRPr sz="3600"/>
            </a:lvl8pPr>
            <a:lvl9pPr lvl="8" algn="ctr">
              <a:spcBef>
                <a:spcPts val="0"/>
              </a:spcBef>
              <a:buSzPct val="100000"/>
              <a:defRPr sz="3600"/>
            </a:lvl9pPr>
          </a:lstStyle>
          <a:p>
            <a:endParaRPr/>
          </a:p>
        </p:txBody>
      </p:sp>
      <p:sp>
        <p:nvSpPr>
          <p:cNvPr id="16" name="Shape 16"/>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s"/>
              <a:pPr lvl="0">
                <a:spcBef>
                  <a:spcPts val="0"/>
                </a:spcBef>
                <a:buNone/>
              </a:pPr>
              <a:t>‹Nº›</a:t>
            </a:fld>
            <a:endParaRPr lang="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17"/>
        <p:cNvGrpSpPr/>
        <p:nvPr/>
      </p:nvGrpSpPr>
      <p:grpSpPr>
        <a:xfrm>
          <a:off x="0" y="0"/>
          <a:ext cx="0" cy="0"/>
          <a:chOff x="0" y="0"/>
          <a:chExt cx="0" cy="0"/>
        </a:xfrm>
      </p:grpSpPr>
      <p:sp>
        <p:nvSpPr>
          <p:cNvPr id="18" name="Shape 18"/>
          <p:cNvSpPr txBox="1">
            <a:spLocks noGrp="1"/>
          </p:cNvSpPr>
          <p:nvPr>
            <p:ph type="title"/>
          </p:nvPr>
        </p:nvSpPr>
        <p:spPr>
          <a:xfrm>
            <a:off x="311700" y="445025"/>
            <a:ext cx="8520600" cy="572700"/>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19" name="Shape 19"/>
          <p:cNvSpPr txBox="1">
            <a:spLocks noGrp="1"/>
          </p:cNvSpPr>
          <p:nvPr>
            <p:ph type="body" idx="1"/>
          </p:nvPr>
        </p:nvSpPr>
        <p:spPr>
          <a:xfrm>
            <a:off x="311700" y="1152475"/>
            <a:ext cx="8520600" cy="2844900"/>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20" name="Shape 20"/>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s"/>
              <a:pPr lvl="0">
                <a:spcBef>
                  <a:spcPts val="0"/>
                </a:spcBef>
                <a:buNone/>
              </a:pPr>
              <a:t>‹Nº›</a:t>
            </a:fld>
            <a:endParaRPr lang="es"/>
          </a:p>
        </p:txBody>
      </p:sp>
      <p:pic>
        <p:nvPicPr>
          <p:cNvPr id="21" name="Shape 21" descr="Logo seleccionado-01.jpg"/>
          <p:cNvPicPr preferRelativeResize="0"/>
          <p:nvPr/>
        </p:nvPicPr>
        <p:blipFill>
          <a:blip r:embed="rId2">
            <a:alphaModFix/>
          </a:blip>
          <a:stretch>
            <a:fillRect/>
          </a:stretch>
        </p:blipFill>
        <p:spPr>
          <a:xfrm>
            <a:off x="385400" y="4108042"/>
            <a:ext cx="1925724" cy="838949"/>
          </a:xfrm>
          <a:prstGeom prst="rect">
            <a:avLst/>
          </a:prstGeom>
          <a:noFill/>
          <a:ln>
            <a:noFill/>
          </a:ln>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ColTx">
  <p:cSld name="Title and two columns">
    <p:spTree>
      <p:nvGrpSpPr>
        <p:cNvPr id="1" name="Shape 22"/>
        <p:cNvGrpSpPr/>
        <p:nvPr/>
      </p:nvGrpSpPr>
      <p:grpSpPr>
        <a:xfrm>
          <a:off x="0" y="0"/>
          <a:ext cx="0" cy="0"/>
          <a:chOff x="0" y="0"/>
          <a:chExt cx="0" cy="0"/>
        </a:xfrm>
      </p:grpSpPr>
      <p:sp>
        <p:nvSpPr>
          <p:cNvPr id="23" name="Shape 23"/>
          <p:cNvSpPr txBox="1">
            <a:spLocks noGrp="1"/>
          </p:cNvSpPr>
          <p:nvPr>
            <p:ph type="title"/>
          </p:nvPr>
        </p:nvSpPr>
        <p:spPr>
          <a:xfrm>
            <a:off x="311700" y="445025"/>
            <a:ext cx="8520600" cy="572700"/>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24" name="Shape 24"/>
          <p:cNvSpPr txBox="1">
            <a:spLocks noGrp="1"/>
          </p:cNvSpPr>
          <p:nvPr>
            <p:ph type="body" idx="1"/>
          </p:nvPr>
        </p:nvSpPr>
        <p:spPr>
          <a:xfrm>
            <a:off x="311700" y="1152475"/>
            <a:ext cx="3999900" cy="3416400"/>
          </a:xfrm>
          <a:prstGeom prst="rect">
            <a:avLst/>
          </a:prstGeom>
        </p:spPr>
        <p:txBody>
          <a:bodyPr lIns="91425" tIns="91425" rIns="91425" bIns="91425" anchor="t" anchorCtr="0"/>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a:endParaRPr/>
          </a:p>
        </p:txBody>
      </p:sp>
      <p:sp>
        <p:nvSpPr>
          <p:cNvPr id="25" name="Shape 25"/>
          <p:cNvSpPr txBox="1">
            <a:spLocks noGrp="1"/>
          </p:cNvSpPr>
          <p:nvPr>
            <p:ph type="body" idx="2"/>
          </p:nvPr>
        </p:nvSpPr>
        <p:spPr>
          <a:xfrm>
            <a:off x="4832400" y="1152475"/>
            <a:ext cx="3999900" cy="3416400"/>
          </a:xfrm>
          <a:prstGeom prst="rect">
            <a:avLst/>
          </a:prstGeom>
        </p:spPr>
        <p:txBody>
          <a:bodyPr lIns="91425" tIns="91425" rIns="91425" bIns="91425" anchor="t" anchorCtr="0"/>
          <a:lstStyle>
            <a:lvl1pPr lvl="0">
              <a:spcBef>
                <a:spcPts val="0"/>
              </a:spcBef>
              <a:buSzPct val="100000"/>
              <a:defRPr sz="14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a:endParaRPr/>
          </a:p>
        </p:txBody>
      </p:sp>
      <p:sp>
        <p:nvSpPr>
          <p:cNvPr id="26" name="Shape 26"/>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s"/>
              <a:pPr lvl="0">
                <a:spcBef>
                  <a:spcPts val="0"/>
                </a:spcBef>
                <a:buNone/>
              </a:pPr>
              <a:t>‹Nº›</a:t>
            </a:fld>
            <a:endParaRPr lang="es"/>
          </a:p>
        </p:txBody>
      </p:sp>
      <p:pic>
        <p:nvPicPr>
          <p:cNvPr id="27" name="Shape 27" descr="Logo seleccionado-01.jpg"/>
          <p:cNvPicPr preferRelativeResize="0"/>
          <p:nvPr/>
        </p:nvPicPr>
        <p:blipFill>
          <a:blip r:embed="rId2">
            <a:alphaModFix/>
          </a:blip>
          <a:stretch>
            <a:fillRect/>
          </a:stretch>
        </p:blipFill>
        <p:spPr>
          <a:xfrm>
            <a:off x="66225" y="4484115"/>
            <a:ext cx="1314551" cy="572699"/>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28"/>
        <p:cNvGrpSpPr/>
        <p:nvPr/>
      </p:nvGrpSpPr>
      <p:grpSpPr>
        <a:xfrm>
          <a:off x="0" y="0"/>
          <a:ext cx="0" cy="0"/>
          <a:chOff x="0" y="0"/>
          <a:chExt cx="0" cy="0"/>
        </a:xfrm>
      </p:grpSpPr>
      <p:sp>
        <p:nvSpPr>
          <p:cNvPr id="29" name="Shape 29"/>
          <p:cNvSpPr txBox="1">
            <a:spLocks noGrp="1"/>
          </p:cNvSpPr>
          <p:nvPr>
            <p:ph type="title"/>
          </p:nvPr>
        </p:nvSpPr>
        <p:spPr>
          <a:xfrm>
            <a:off x="311700" y="445025"/>
            <a:ext cx="8520600" cy="572700"/>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30" name="Shape 30"/>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s"/>
              <a:pPr lvl="0">
                <a:spcBef>
                  <a:spcPts val="0"/>
                </a:spcBef>
                <a:buNone/>
              </a:pPr>
              <a:t>‹Nº›</a:t>
            </a:fld>
            <a:endParaRPr lang="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name="One column text">
    <p:spTree>
      <p:nvGrpSpPr>
        <p:cNvPr id="1" name="Shape 31"/>
        <p:cNvGrpSpPr/>
        <p:nvPr/>
      </p:nvGrpSpPr>
      <p:grpSpPr>
        <a:xfrm>
          <a:off x="0" y="0"/>
          <a:ext cx="0" cy="0"/>
          <a:chOff x="0" y="0"/>
          <a:chExt cx="0" cy="0"/>
        </a:xfrm>
      </p:grpSpPr>
      <p:sp>
        <p:nvSpPr>
          <p:cNvPr id="32" name="Shape 32"/>
          <p:cNvSpPr txBox="1">
            <a:spLocks noGrp="1"/>
          </p:cNvSpPr>
          <p:nvPr>
            <p:ph type="title"/>
          </p:nvPr>
        </p:nvSpPr>
        <p:spPr>
          <a:xfrm>
            <a:off x="311700" y="555600"/>
            <a:ext cx="2808000" cy="755700"/>
          </a:xfrm>
          <a:prstGeom prst="rect">
            <a:avLst/>
          </a:prstGeom>
        </p:spPr>
        <p:txBody>
          <a:bodyPr lIns="91425" tIns="91425" rIns="91425" bIns="91425" anchor="b" anchorCtr="0"/>
          <a:lstStyle>
            <a:lvl1pPr lvl="0">
              <a:spcBef>
                <a:spcPts val="0"/>
              </a:spcBef>
              <a:buSzPct val="100000"/>
              <a:defRPr sz="2400"/>
            </a:lvl1pPr>
            <a:lvl2pPr lvl="1">
              <a:spcBef>
                <a:spcPts val="0"/>
              </a:spcBef>
              <a:buSzPct val="100000"/>
              <a:defRPr sz="2400"/>
            </a:lvl2pPr>
            <a:lvl3pPr lvl="2">
              <a:spcBef>
                <a:spcPts val="0"/>
              </a:spcBef>
              <a:buSzPct val="100000"/>
              <a:defRPr sz="2400"/>
            </a:lvl3pPr>
            <a:lvl4pPr lvl="3">
              <a:spcBef>
                <a:spcPts val="0"/>
              </a:spcBef>
              <a:buSzPct val="100000"/>
              <a:defRPr sz="2400"/>
            </a:lvl4pPr>
            <a:lvl5pPr lvl="4">
              <a:spcBef>
                <a:spcPts val="0"/>
              </a:spcBef>
              <a:buSzPct val="100000"/>
              <a:defRPr sz="2400"/>
            </a:lvl5pPr>
            <a:lvl6pPr lvl="5">
              <a:spcBef>
                <a:spcPts val="0"/>
              </a:spcBef>
              <a:buSzPct val="100000"/>
              <a:defRPr sz="2400"/>
            </a:lvl6pPr>
            <a:lvl7pPr lvl="6">
              <a:spcBef>
                <a:spcPts val="0"/>
              </a:spcBef>
              <a:buSzPct val="100000"/>
              <a:defRPr sz="2400"/>
            </a:lvl7pPr>
            <a:lvl8pPr lvl="7">
              <a:spcBef>
                <a:spcPts val="0"/>
              </a:spcBef>
              <a:buSzPct val="100000"/>
              <a:defRPr sz="2400"/>
            </a:lvl8pPr>
            <a:lvl9pPr lvl="8">
              <a:spcBef>
                <a:spcPts val="0"/>
              </a:spcBef>
              <a:buSzPct val="100000"/>
              <a:defRPr sz="2400"/>
            </a:lvl9pPr>
          </a:lstStyle>
          <a:p>
            <a:endParaRPr/>
          </a:p>
        </p:txBody>
      </p:sp>
      <p:sp>
        <p:nvSpPr>
          <p:cNvPr id="33" name="Shape 33"/>
          <p:cNvSpPr txBox="1">
            <a:spLocks noGrp="1"/>
          </p:cNvSpPr>
          <p:nvPr>
            <p:ph type="body" idx="1"/>
          </p:nvPr>
        </p:nvSpPr>
        <p:spPr>
          <a:xfrm>
            <a:off x="311700" y="1389600"/>
            <a:ext cx="2808000" cy="3179400"/>
          </a:xfrm>
          <a:prstGeom prst="rect">
            <a:avLst/>
          </a:prstGeom>
        </p:spPr>
        <p:txBody>
          <a:bodyPr lIns="91425" tIns="91425" rIns="91425" bIns="91425" anchor="t" anchorCtr="0"/>
          <a:lstStyle>
            <a:lvl1pPr lvl="0">
              <a:spcBef>
                <a:spcPts val="0"/>
              </a:spcBef>
              <a:buSzPct val="100000"/>
              <a:defRPr sz="1200"/>
            </a:lvl1pPr>
            <a:lvl2pPr lvl="1">
              <a:spcBef>
                <a:spcPts val="0"/>
              </a:spcBef>
              <a:buSzPct val="100000"/>
              <a:defRPr sz="1200"/>
            </a:lvl2pPr>
            <a:lvl3pPr lvl="2">
              <a:spcBef>
                <a:spcPts val="0"/>
              </a:spcBef>
              <a:buSzPct val="100000"/>
              <a:defRPr sz="1200"/>
            </a:lvl3pPr>
            <a:lvl4pPr lvl="3">
              <a:spcBef>
                <a:spcPts val="0"/>
              </a:spcBef>
              <a:buSzPct val="100000"/>
              <a:defRPr sz="1200"/>
            </a:lvl4pPr>
            <a:lvl5pPr lvl="4">
              <a:spcBef>
                <a:spcPts val="0"/>
              </a:spcBef>
              <a:buSzPct val="100000"/>
              <a:defRPr sz="1200"/>
            </a:lvl5pPr>
            <a:lvl6pPr lvl="5">
              <a:spcBef>
                <a:spcPts val="0"/>
              </a:spcBef>
              <a:buSzPct val="100000"/>
              <a:defRPr sz="1200"/>
            </a:lvl6pPr>
            <a:lvl7pPr lvl="6">
              <a:spcBef>
                <a:spcPts val="0"/>
              </a:spcBef>
              <a:buSzPct val="100000"/>
              <a:defRPr sz="1200"/>
            </a:lvl7pPr>
            <a:lvl8pPr lvl="7">
              <a:spcBef>
                <a:spcPts val="0"/>
              </a:spcBef>
              <a:buSzPct val="100000"/>
              <a:defRPr sz="1200"/>
            </a:lvl8pPr>
            <a:lvl9pPr lvl="8">
              <a:spcBef>
                <a:spcPts val="0"/>
              </a:spcBef>
              <a:buSzPct val="100000"/>
              <a:defRPr sz="1200"/>
            </a:lvl9pPr>
          </a:lstStyle>
          <a:p>
            <a:endParaRPr/>
          </a:p>
        </p:txBody>
      </p:sp>
      <p:sp>
        <p:nvSpPr>
          <p:cNvPr id="34" name="Shape 34"/>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s"/>
              <a:pPr lvl="0">
                <a:spcBef>
                  <a:spcPts val="0"/>
                </a:spcBef>
                <a:buNone/>
              </a:pPr>
              <a:t>‹Nº›</a:t>
            </a:fld>
            <a:endParaRPr lang="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name="Main point">
    <p:spTree>
      <p:nvGrpSpPr>
        <p:cNvPr id="1" name="Shape 35"/>
        <p:cNvGrpSpPr/>
        <p:nvPr/>
      </p:nvGrpSpPr>
      <p:grpSpPr>
        <a:xfrm>
          <a:off x="0" y="0"/>
          <a:ext cx="0" cy="0"/>
          <a:chOff x="0" y="0"/>
          <a:chExt cx="0" cy="0"/>
        </a:xfrm>
      </p:grpSpPr>
      <p:sp>
        <p:nvSpPr>
          <p:cNvPr id="36" name="Shape 36"/>
          <p:cNvSpPr txBox="1">
            <a:spLocks noGrp="1"/>
          </p:cNvSpPr>
          <p:nvPr>
            <p:ph type="title"/>
          </p:nvPr>
        </p:nvSpPr>
        <p:spPr>
          <a:xfrm>
            <a:off x="490250" y="450150"/>
            <a:ext cx="6367800" cy="4090800"/>
          </a:xfrm>
          <a:prstGeom prst="rect">
            <a:avLst/>
          </a:prstGeom>
        </p:spPr>
        <p:txBody>
          <a:bodyPr lIns="91425" tIns="91425" rIns="91425" bIns="91425" anchor="ctr" anchorCtr="0"/>
          <a:lstStyle>
            <a:lvl1pPr lvl="0">
              <a:spcBef>
                <a:spcPts val="0"/>
              </a:spcBef>
              <a:buSzPct val="100000"/>
              <a:defRPr sz="4800"/>
            </a:lvl1pPr>
            <a:lvl2pPr lvl="1">
              <a:spcBef>
                <a:spcPts val="0"/>
              </a:spcBef>
              <a:buSzPct val="100000"/>
              <a:defRPr sz="4800"/>
            </a:lvl2pPr>
            <a:lvl3pPr lvl="2">
              <a:spcBef>
                <a:spcPts val="0"/>
              </a:spcBef>
              <a:buSzPct val="100000"/>
              <a:defRPr sz="4800"/>
            </a:lvl3pPr>
            <a:lvl4pPr lvl="3">
              <a:spcBef>
                <a:spcPts val="0"/>
              </a:spcBef>
              <a:buSzPct val="100000"/>
              <a:defRPr sz="4800"/>
            </a:lvl4pPr>
            <a:lvl5pPr lvl="4">
              <a:spcBef>
                <a:spcPts val="0"/>
              </a:spcBef>
              <a:buSzPct val="100000"/>
              <a:defRPr sz="4800"/>
            </a:lvl5pPr>
            <a:lvl6pPr lvl="5">
              <a:spcBef>
                <a:spcPts val="0"/>
              </a:spcBef>
              <a:buSzPct val="100000"/>
              <a:defRPr sz="4800"/>
            </a:lvl6pPr>
            <a:lvl7pPr lvl="6">
              <a:spcBef>
                <a:spcPts val="0"/>
              </a:spcBef>
              <a:buSzPct val="100000"/>
              <a:defRPr sz="4800"/>
            </a:lvl7pPr>
            <a:lvl8pPr lvl="7">
              <a:spcBef>
                <a:spcPts val="0"/>
              </a:spcBef>
              <a:buSzPct val="100000"/>
              <a:defRPr sz="4800"/>
            </a:lvl8pPr>
            <a:lvl9pPr lvl="8">
              <a:spcBef>
                <a:spcPts val="0"/>
              </a:spcBef>
              <a:buSzPct val="100000"/>
              <a:defRPr sz="4800"/>
            </a:lvl9pPr>
          </a:lstStyle>
          <a:p>
            <a:endParaRPr/>
          </a:p>
        </p:txBody>
      </p:sp>
      <p:sp>
        <p:nvSpPr>
          <p:cNvPr id="37" name="Shape 37"/>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s"/>
              <a:pPr lvl="0">
                <a:spcBef>
                  <a:spcPts val="0"/>
                </a:spcBef>
                <a:buNone/>
              </a:pPr>
              <a:t>‹Nº›</a:t>
            </a:fld>
            <a:endParaRPr lang="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cSld name="Section title and description">
    <p:spTree>
      <p:nvGrpSpPr>
        <p:cNvPr id="1" name="Shape 38"/>
        <p:cNvGrpSpPr/>
        <p:nvPr/>
      </p:nvGrpSpPr>
      <p:grpSpPr>
        <a:xfrm>
          <a:off x="0" y="0"/>
          <a:ext cx="0" cy="0"/>
          <a:chOff x="0" y="0"/>
          <a:chExt cx="0" cy="0"/>
        </a:xfrm>
      </p:grpSpPr>
      <p:sp>
        <p:nvSpPr>
          <p:cNvPr id="39" name="Shape 39"/>
          <p:cNvSpPr/>
          <p:nvPr/>
        </p:nvSpPr>
        <p:spPr>
          <a:xfrm>
            <a:off x="4572000" y="-125"/>
            <a:ext cx="4572000" cy="5143500"/>
          </a:xfrm>
          <a:prstGeom prst="rect">
            <a:avLst/>
          </a:prstGeom>
          <a:solidFill>
            <a:schemeClr val="lt2"/>
          </a:solidFill>
          <a:ln>
            <a:noFill/>
          </a:ln>
        </p:spPr>
        <p:txBody>
          <a:bodyPr lIns="91425" tIns="91425" rIns="91425" bIns="91425" anchor="ctr" anchorCtr="0">
            <a:noAutofit/>
          </a:bodyPr>
          <a:lstStyle/>
          <a:p>
            <a:pPr lvl="0">
              <a:spcBef>
                <a:spcPts val="0"/>
              </a:spcBef>
              <a:buNone/>
            </a:pPr>
            <a:endParaRPr/>
          </a:p>
        </p:txBody>
      </p:sp>
      <p:sp>
        <p:nvSpPr>
          <p:cNvPr id="40" name="Shape 40"/>
          <p:cNvSpPr txBox="1">
            <a:spLocks noGrp="1"/>
          </p:cNvSpPr>
          <p:nvPr>
            <p:ph type="title"/>
          </p:nvPr>
        </p:nvSpPr>
        <p:spPr>
          <a:xfrm>
            <a:off x="265500" y="1233175"/>
            <a:ext cx="4045200" cy="1482300"/>
          </a:xfrm>
          <a:prstGeom prst="rect">
            <a:avLst/>
          </a:prstGeom>
        </p:spPr>
        <p:txBody>
          <a:bodyPr lIns="91425" tIns="91425" rIns="91425" bIns="91425" anchor="b" anchorCtr="0"/>
          <a:lstStyle>
            <a:lvl1pPr lvl="0" algn="ctr">
              <a:spcBef>
                <a:spcPts val="0"/>
              </a:spcBef>
              <a:buSzPct val="100000"/>
              <a:defRPr sz="4200"/>
            </a:lvl1pPr>
            <a:lvl2pPr lvl="1" algn="ctr">
              <a:spcBef>
                <a:spcPts val="0"/>
              </a:spcBef>
              <a:buSzPct val="100000"/>
              <a:defRPr sz="4200"/>
            </a:lvl2pPr>
            <a:lvl3pPr lvl="2" algn="ctr">
              <a:spcBef>
                <a:spcPts val="0"/>
              </a:spcBef>
              <a:buSzPct val="100000"/>
              <a:defRPr sz="4200"/>
            </a:lvl3pPr>
            <a:lvl4pPr lvl="3" algn="ctr">
              <a:spcBef>
                <a:spcPts val="0"/>
              </a:spcBef>
              <a:buSzPct val="100000"/>
              <a:defRPr sz="4200"/>
            </a:lvl4pPr>
            <a:lvl5pPr lvl="4" algn="ctr">
              <a:spcBef>
                <a:spcPts val="0"/>
              </a:spcBef>
              <a:buSzPct val="100000"/>
              <a:defRPr sz="4200"/>
            </a:lvl5pPr>
            <a:lvl6pPr lvl="5" algn="ctr">
              <a:spcBef>
                <a:spcPts val="0"/>
              </a:spcBef>
              <a:buSzPct val="100000"/>
              <a:defRPr sz="4200"/>
            </a:lvl6pPr>
            <a:lvl7pPr lvl="6" algn="ctr">
              <a:spcBef>
                <a:spcPts val="0"/>
              </a:spcBef>
              <a:buSzPct val="100000"/>
              <a:defRPr sz="4200"/>
            </a:lvl7pPr>
            <a:lvl8pPr lvl="7" algn="ctr">
              <a:spcBef>
                <a:spcPts val="0"/>
              </a:spcBef>
              <a:buSzPct val="100000"/>
              <a:defRPr sz="4200"/>
            </a:lvl8pPr>
            <a:lvl9pPr lvl="8" algn="ctr">
              <a:spcBef>
                <a:spcPts val="0"/>
              </a:spcBef>
              <a:buSzPct val="100000"/>
              <a:defRPr sz="4200"/>
            </a:lvl9pPr>
          </a:lstStyle>
          <a:p>
            <a:endParaRPr/>
          </a:p>
        </p:txBody>
      </p:sp>
      <p:sp>
        <p:nvSpPr>
          <p:cNvPr id="41" name="Shape 41"/>
          <p:cNvSpPr txBox="1">
            <a:spLocks noGrp="1"/>
          </p:cNvSpPr>
          <p:nvPr>
            <p:ph type="subTitle" idx="1"/>
          </p:nvPr>
        </p:nvSpPr>
        <p:spPr>
          <a:xfrm>
            <a:off x="265500" y="2803075"/>
            <a:ext cx="4045200" cy="1235100"/>
          </a:xfrm>
          <a:prstGeom prst="rect">
            <a:avLst/>
          </a:prstGeom>
        </p:spPr>
        <p:txBody>
          <a:bodyPr lIns="91425" tIns="91425" rIns="91425" bIns="91425" anchor="t" anchorCtr="0"/>
          <a:lstStyle>
            <a:lvl1pPr lvl="0" algn="ctr">
              <a:lnSpc>
                <a:spcPct val="100000"/>
              </a:lnSpc>
              <a:spcBef>
                <a:spcPts val="0"/>
              </a:spcBef>
              <a:spcAft>
                <a:spcPts val="0"/>
              </a:spcAft>
              <a:buSzPct val="100000"/>
              <a:buNone/>
              <a:defRPr sz="2100"/>
            </a:lvl1pPr>
            <a:lvl2pPr lvl="1" algn="ctr">
              <a:lnSpc>
                <a:spcPct val="100000"/>
              </a:lnSpc>
              <a:spcBef>
                <a:spcPts val="0"/>
              </a:spcBef>
              <a:spcAft>
                <a:spcPts val="0"/>
              </a:spcAft>
              <a:buSzPct val="100000"/>
              <a:buNone/>
              <a:defRPr sz="2100"/>
            </a:lvl2pPr>
            <a:lvl3pPr lvl="2" algn="ctr">
              <a:lnSpc>
                <a:spcPct val="100000"/>
              </a:lnSpc>
              <a:spcBef>
                <a:spcPts val="0"/>
              </a:spcBef>
              <a:spcAft>
                <a:spcPts val="0"/>
              </a:spcAft>
              <a:buSzPct val="100000"/>
              <a:buNone/>
              <a:defRPr sz="2100"/>
            </a:lvl3pPr>
            <a:lvl4pPr lvl="3" algn="ctr">
              <a:lnSpc>
                <a:spcPct val="100000"/>
              </a:lnSpc>
              <a:spcBef>
                <a:spcPts val="0"/>
              </a:spcBef>
              <a:spcAft>
                <a:spcPts val="0"/>
              </a:spcAft>
              <a:buSzPct val="100000"/>
              <a:buNone/>
              <a:defRPr sz="2100"/>
            </a:lvl4pPr>
            <a:lvl5pPr lvl="4" algn="ctr">
              <a:lnSpc>
                <a:spcPct val="100000"/>
              </a:lnSpc>
              <a:spcBef>
                <a:spcPts val="0"/>
              </a:spcBef>
              <a:spcAft>
                <a:spcPts val="0"/>
              </a:spcAft>
              <a:buSzPct val="100000"/>
              <a:buNone/>
              <a:defRPr sz="2100"/>
            </a:lvl5pPr>
            <a:lvl6pPr lvl="5" algn="ctr">
              <a:lnSpc>
                <a:spcPct val="100000"/>
              </a:lnSpc>
              <a:spcBef>
                <a:spcPts val="0"/>
              </a:spcBef>
              <a:spcAft>
                <a:spcPts val="0"/>
              </a:spcAft>
              <a:buSzPct val="100000"/>
              <a:buNone/>
              <a:defRPr sz="2100"/>
            </a:lvl6pPr>
            <a:lvl7pPr lvl="6" algn="ctr">
              <a:lnSpc>
                <a:spcPct val="100000"/>
              </a:lnSpc>
              <a:spcBef>
                <a:spcPts val="0"/>
              </a:spcBef>
              <a:spcAft>
                <a:spcPts val="0"/>
              </a:spcAft>
              <a:buSzPct val="100000"/>
              <a:buNone/>
              <a:defRPr sz="2100"/>
            </a:lvl7pPr>
            <a:lvl8pPr lvl="7" algn="ctr">
              <a:lnSpc>
                <a:spcPct val="100000"/>
              </a:lnSpc>
              <a:spcBef>
                <a:spcPts val="0"/>
              </a:spcBef>
              <a:spcAft>
                <a:spcPts val="0"/>
              </a:spcAft>
              <a:buSzPct val="100000"/>
              <a:buNone/>
              <a:defRPr sz="2100"/>
            </a:lvl8pPr>
            <a:lvl9pPr lvl="8" algn="ctr">
              <a:lnSpc>
                <a:spcPct val="100000"/>
              </a:lnSpc>
              <a:spcBef>
                <a:spcPts val="0"/>
              </a:spcBef>
              <a:spcAft>
                <a:spcPts val="0"/>
              </a:spcAft>
              <a:buSzPct val="100000"/>
              <a:buNone/>
              <a:defRPr sz="2100"/>
            </a:lvl9pPr>
          </a:lstStyle>
          <a:p>
            <a:endParaRPr/>
          </a:p>
        </p:txBody>
      </p:sp>
      <p:sp>
        <p:nvSpPr>
          <p:cNvPr id="42" name="Shape 42"/>
          <p:cNvSpPr txBox="1">
            <a:spLocks noGrp="1"/>
          </p:cNvSpPr>
          <p:nvPr>
            <p:ph type="body" idx="2"/>
          </p:nvPr>
        </p:nvSpPr>
        <p:spPr>
          <a:xfrm>
            <a:off x="4939500" y="724075"/>
            <a:ext cx="3837000" cy="3695100"/>
          </a:xfrm>
          <a:prstGeom prst="rect">
            <a:avLst/>
          </a:prstGeom>
        </p:spPr>
        <p:txBody>
          <a:bodyPr lIns="91425" tIns="91425" rIns="91425" bIns="91425" anchor="ctr"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43" name="Shape 43"/>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s"/>
              <a:pPr lvl="0">
                <a:spcBef>
                  <a:spcPts val="0"/>
                </a:spcBef>
                <a:buNone/>
              </a:pPr>
              <a:t>‹Nº›</a:t>
            </a:fld>
            <a:endParaRPr lang="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cSld name="Caption">
    <p:spTree>
      <p:nvGrpSpPr>
        <p:cNvPr id="1" name="Shape 44"/>
        <p:cNvGrpSpPr/>
        <p:nvPr/>
      </p:nvGrpSpPr>
      <p:grpSpPr>
        <a:xfrm>
          <a:off x="0" y="0"/>
          <a:ext cx="0" cy="0"/>
          <a:chOff x="0" y="0"/>
          <a:chExt cx="0" cy="0"/>
        </a:xfrm>
      </p:grpSpPr>
      <p:sp>
        <p:nvSpPr>
          <p:cNvPr id="45" name="Shape 45"/>
          <p:cNvSpPr txBox="1">
            <a:spLocks noGrp="1"/>
          </p:cNvSpPr>
          <p:nvPr>
            <p:ph type="body" idx="1"/>
          </p:nvPr>
        </p:nvSpPr>
        <p:spPr>
          <a:xfrm>
            <a:off x="311700" y="4230575"/>
            <a:ext cx="5998800" cy="605100"/>
          </a:xfrm>
          <a:prstGeom prst="rect">
            <a:avLst/>
          </a:prstGeom>
        </p:spPr>
        <p:txBody>
          <a:bodyPr lIns="91425" tIns="91425" rIns="91425" bIns="91425" anchor="ctr" anchorCtr="0"/>
          <a:lstStyle>
            <a:lvl1pPr lvl="0">
              <a:lnSpc>
                <a:spcPct val="100000"/>
              </a:lnSpc>
              <a:spcBef>
                <a:spcPts val="0"/>
              </a:spcBef>
              <a:spcAft>
                <a:spcPts val="0"/>
              </a:spcAft>
              <a:buNone/>
              <a:defRPr/>
            </a:lvl1pPr>
          </a:lstStyle>
          <a:p>
            <a:endParaRPr/>
          </a:p>
        </p:txBody>
      </p:sp>
      <p:sp>
        <p:nvSpPr>
          <p:cNvPr id="46" name="Shape 46"/>
          <p:cNvSpPr txBox="1">
            <a:spLocks noGrp="1"/>
          </p:cNvSpPr>
          <p:nvPr>
            <p:ph type="sldNum" idx="12"/>
          </p:nvPr>
        </p:nvSpPr>
        <p:spPr>
          <a:xfrm>
            <a:off x="8472457" y="4663216"/>
            <a:ext cx="548700" cy="393600"/>
          </a:xfrm>
          <a:prstGeom prst="rect">
            <a:avLst/>
          </a:prstGeom>
        </p:spPr>
        <p:txBody>
          <a:bodyPr lIns="91425" tIns="91425" rIns="91425" bIns="91425" anchor="ctr" anchorCtr="0">
            <a:noAutofit/>
          </a:bodyPr>
          <a:lstStyle/>
          <a:p>
            <a:pPr lvl="0">
              <a:spcBef>
                <a:spcPts val="0"/>
              </a:spcBef>
              <a:buNone/>
            </a:pPr>
            <a:fld id="{00000000-1234-1234-1234-123412341234}" type="slidenum">
              <a:rPr lang="es"/>
              <a:pPr lvl="0">
                <a:spcBef>
                  <a:spcPts val="0"/>
                </a:spcBef>
                <a:buNone/>
              </a:pPr>
              <a:t>‹Nº›</a:t>
            </a:fld>
            <a:endParaRPr lang="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311700" y="445025"/>
            <a:ext cx="8520600" cy="572700"/>
          </a:xfrm>
          <a:prstGeom prst="rect">
            <a:avLst/>
          </a:prstGeom>
          <a:noFill/>
          <a:ln>
            <a:noFill/>
          </a:ln>
        </p:spPr>
        <p:txBody>
          <a:bodyPr lIns="91425" tIns="91425" rIns="91425" bIns="91425" anchor="t" anchorCtr="0"/>
          <a:lstStyle>
            <a:lvl1pPr lvl="0">
              <a:spcBef>
                <a:spcPts val="0"/>
              </a:spcBef>
              <a:buClr>
                <a:schemeClr val="dk1"/>
              </a:buClr>
              <a:buSzPct val="100000"/>
              <a:buNone/>
              <a:defRPr sz="2800">
                <a:solidFill>
                  <a:schemeClr val="dk1"/>
                </a:solidFill>
              </a:defRPr>
            </a:lvl1pPr>
            <a:lvl2pPr lvl="1">
              <a:spcBef>
                <a:spcPts val="0"/>
              </a:spcBef>
              <a:buClr>
                <a:schemeClr val="dk1"/>
              </a:buClr>
              <a:buSzPct val="100000"/>
              <a:buNone/>
              <a:defRPr sz="2800">
                <a:solidFill>
                  <a:schemeClr val="dk1"/>
                </a:solidFill>
              </a:defRPr>
            </a:lvl2pPr>
            <a:lvl3pPr lvl="2">
              <a:spcBef>
                <a:spcPts val="0"/>
              </a:spcBef>
              <a:buClr>
                <a:schemeClr val="dk1"/>
              </a:buClr>
              <a:buSzPct val="100000"/>
              <a:buNone/>
              <a:defRPr sz="2800">
                <a:solidFill>
                  <a:schemeClr val="dk1"/>
                </a:solidFill>
              </a:defRPr>
            </a:lvl3pPr>
            <a:lvl4pPr lvl="3">
              <a:spcBef>
                <a:spcPts val="0"/>
              </a:spcBef>
              <a:buClr>
                <a:schemeClr val="dk1"/>
              </a:buClr>
              <a:buSzPct val="100000"/>
              <a:buNone/>
              <a:defRPr sz="2800">
                <a:solidFill>
                  <a:schemeClr val="dk1"/>
                </a:solidFill>
              </a:defRPr>
            </a:lvl4pPr>
            <a:lvl5pPr lvl="4">
              <a:spcBef>
                <a:spcPts val="0"/>
              </a:spcBef>
              <a:buClr>
                <a:schemeClr val="dk1"/>
              </a:buClr>
              <a:buSzPct val="100000"/>
              <a:buNone/>
              <a:defRPr sz="2800">
                <a:solidFill>
                  <a:schemeClr val="dk1"/>
                </a:solidFill>
              </a:defRPr>
            </a:lvl5pPr>
            <a:lvl6pPr lvl="5">
              <a:spcBef>
                <a:spcPts val="0"/>
              </a:spcBef>
              <a:buClr>
                <a:schemeClr val="dk1"/>
              </a:buClr>
              <a:buSzPct val="100000"/>
              <a:buNone/>
              <a:defRPr sz="2800">
                <a:solidFill>
                  <a:schemeClr val="dk1"/>
                </a:solidFill>
              </a:defRPr>
            </a:lvl6pPr>
            <a:lvl7pPr lvl="6">
              <a:spcBef>
                <a:spcPts val="0"/>
              </a:spcBef>
              <a:buClr>
                <a:schemeClr val="dk1"/>
              </a:buClr>
              <a:buSzPct val="100000"/>
              <a:buNone/>
              <a:defRPr sz="2800">
                <a:solidFill>
                  <a:schemeClr val="dk1"/>
                </a:solidFill>
              </a:defRPr>
            </a:lvl7pPr>
            <a:lvl8pPr lvl="7">
              <a:spcBef>
                <a:spcPts val="0"/>
              </a:spcBef>
              <a:buClr>
                <a:schemeClr val="dk1"/>
              </a:buClr>
              <a:buSzPct val="100000"/>
              <a:buNone/>
              <a:defRPr sz="2800">
                <a:solidFill>
                  <a:schemeClr val="dk1"/>
                </a:solidFill>
              </a:defRPr>
            </a:lvl8pPr>
            <a:lvl9pPr lvl="8">
              <a:spcBef>
                <a:spcPts val="0"/>
              </a:spcBef>
              <a:buClr>
                <a:schemeClr val="dk1"/>
              </a:buClr>
              <a:buSzPct val="100000"/>
              <a:buNone/>
              <a:defRPr sz="2800">
                <a:solidFill>
                  <a:schemeClr val="dk1"/>
                </a:solidFill>
              </a:defRPr>
            </a:lvl9pPr>
          </a:lstStyle>
          <a:p>
            <a:endParaRPr/>
          </a:p>
        </p:txBody>
      </p:sp>
      <p:sp>
        <p:nvSpPr>
          <p:cNvPr id="7" name="Shape 7"/>
          <p:cNvSpPr txBox="1">
            <a:spLocks noGrp="1"/>
          </p:cNvSpPr>
          <p:nvPr>
            <p:ph type="body" idx="1"/>
          </p:nvPr>
        </p:nvSpPr>
        <p:spPr>
          <a:xfrm>
            <a:off x="311700" y="1152475"/>
            <a:ext cx="8520600" cy="3416400"/>
          </a:xfrm>
          <a:prstGeom prst="rect">
            <a:avLst/>
          </a:prstGeom>
          <a:noFill/>
          <a:ln>
            <a:noFill/>
          </a:ln>
        </p:spPr>
        <p:txBody>
          <a:bodyPr lIns="91425" tIns="91425" rIns="91425" bIns="91425" anchor="t" anchorCtr="0"/>
          <a:lstStyle>
            <a:lvl1pPr lvl="0">
              <a:lnSpc>
                <a:spcPct val="115000"/>
              </a:lnSpc>
              <a:spcBef>
                <a:spcPts val="0"/>
              </a:spcBef>
              <a:spcAft>
                <a:spcPts val="1600"/>
              </a:spcAft>
              <a:buClr>
                <a:schemeClr val="dk2"/>
              </a:buClr>
              <a:buSzPct val="100000"/>
              <a:defRPr sz="1800">
                <a:solidFill>
                  <a:schemeClr val="dk2"/>
                </a:solidFill>
              </a:defRPr>
            </a:lvl1pPr>
            <a:lvl2pPr lvl="1">
              <a:lnSpc>
                <a:spcPct val="115000"/>
              </a:lnSpc>
              <a:spcBef>
                <a:spcPts val="0"/>
              </a:spcBef>
              <a:spcAft>
                <a:spcPts val="1600"/>
              </a:spcAft>
              <a:buClr>
                <a:schemeClr val="dk2"/>
              </a:buClr>
              <a:defRPr>
                <a:solidFill>
                  <a:schemeClr val="dk2"/>
                </a:solidFill>
              </a:defRPr>
            </a:lvl2pPr>
            <a:lvl3pPr lvl="2">
              <a:lnSpc>
                <a:spcPct val="115000"/>
              </a:lnSpc>
              <a:spcBef>
                <a:spcPts val="0"/>
              </a:spcBef>
              <a:spcAft>
                <a:spcPts val="1600"/>
              </a:spcAft>
              <a:buClr>
                <a:schemeClr val="dk2"/>
              </a:buClr>
              <a:defRPr>
                <a:solidFill>
                  <a:schemeClr val="dk2"/>
                </a:solidFill>
              </a:defRPr>
            </a:lvl3pPr>
            <a:lvl4pPr lvl="3">
              <a:lnSpc>
                <a:spcPct val="115000"/>
              </a:lnSpc>
              <a:spcBef>
                <a:spcPts val="0"/>
              </a:spcBef>
              <a:spcAft>
                <a:spcPts val="1600"/>
              </a:spcAft>
              <a:buClr>
                <a:schemeClr val="dk2"/>
              </a:buClr>
              <a:defRPr>
                <a:solidFill>
                  <a:schemeClr val="dk2"/>
                </a:solidFill>
              </a:defRPr>
            </a:lvl4pPr>
            <a:lvl5pPr lvl="4">
              <a:lnSpc>
                <a:spcPct val="115000"/>
              </a:lnSpc>
              <a:spcBef>
                <a:spcPts val="0"/>
              </a:spcBef>
              <a:spcAft>
                <a:spcPts val="1600"/>
              </a:spcAft>
              <a:buClr>
                <a:schemeClr val="dk2"/>
              </a:buClr>
              <a:defRPr>
                <a:solidFill>
                  <a:schemeClr val="dk2"/>
                </a:solidFill>
              </a:defRPr>
            </a:lvl5pPr>
            <a:lvl6pPr lvl="5">
              <a:lnSpc>
                <a:spcPct val="115000"/>
              </a:lnSpc>
              <a:spcBef>
                <a:spcPts val="0"/>
              </a:spcBef>
              <a:spcAft>
                <a:spcPts val="1600"/>
              </a:spcAft>
              <a:buClr>
                <a:schemeClr val="dk2"/>
              </a:buClr>
              <a:defRPr>
                <a:solidFill>
                  <a:schemeClr val="dk2"/>
                </a:solidFill>
              </a:defRPr>
            </a:lvl6pPr>
            <a:lvl7pPr lvl="6">
              <a:lnSpc>
                <a:spcPct val="115000"/>
              </a:lnSpc>
              <a:spcBef>
                <a:spcPts val="0"/>
              </a:spcBef>
              <a:spcAft>
                <a:spcPts val="1600"/>
              </a:spcAft>
              <a:buClr>
                <a:schemeClr val="dk2"/>
              </a:buClr>
              <a:defRPr>
                <a:solidFill>
                  <a:schemeClr val="dk2"/>
                </a:solidFill>
              </a:defRPr>
            </a:lvl7pPr>
            <a:lvl8pPr lvl="7">
              <a:lnSpc>
                <a:spcPct val="115000"/>
              </a:lnSpc>
              <a:spcBef>
                <a:spcPts val="0"/>
              </a:spcBef>
              <a:spcAft>
                <a:spcPts val="1600"/>
              </a:spcAft>
              <a:buClr>
                <a:schemeClr val="dk2"/>
              </a:buClr>
              <a:defRPr>
                <a:solidFill>
                  <a:schemeClr val="dk2"/>
                </a:solidFill>
              </a:defRPr>
            </a:lvl8pPr>
            <a:lvl9pPr lvl="8">
              <a:lnSpc>
                <a:spcPct val="115000"/>
              </a:lnSpc>
              <a:spcBef>
                <a:spcPts val="0"/>
              </a:spcBef>
              <a:spcAft>
                <a:spcPts val="1600"/>
              </a:spcAft>
              <a:buClr>
                <a:schemeClr val="dk2"/>
              </a:buClr>
              <a:defRPr>
                <a:solidFill>
                  <a:schemeClr val="dk2"/>
                </a:solidFill>
              </a:defRPr>
            </a:lvl9pPr>
          </a:lstStyle>
          <a:p>
            <a:endParaRPr/>
          </a:p>
        </p:txBody>
      </p:sp>
      <p:sp>
        <p:nvSpPr>
          <p:cNvPr id="8" name="Shape 8"/>
          <p:cNvSpPr txBox="1">
            <a:spLocks noGrp="1"/>
          </p:cNvSpPr>
          <p:nvPr>
            <p:ph type="sldNum" idx="12"/>
          </p:nvPr>
        </p:nvSpPr>
        <p:spPr>
          <a:xfrm>
            <a:off x="8472457" y="4663216"/>
            <a:ext cx="548700" cy="393600"/>
          </a:xfrm>
          <a:prstGeom prst="rect">
            <a:avLst/>
          </a:prstGeom>
          <a:noFill/>
          <a:ln>
            <a:noFill/>
          </a:ln>
        </p:spPr>
        <p:txBody>
          <a:bodyPr lIns="91425" tIns="91425" rIns="91425" bIns="91425" anchor="ctr" anchorCtr="0">
            <a:noAutofit/>
          </a:bodyPr>
          <a:lstStyle/>
          <a:p>
            <a:pPr lvl="0" algn="r">
              <a:spcBef>
                <a:spcPts val="0"/>
              </a:spcBef>
              <a:buNone/>
            </a:pPr>
            <a:fld id="{00000000-1234-1234-1234-123412341234}" type="slidenum">
              <a:rPr lang="es" sz="1000">
                <a:solidFill>
                  <a:schemeClr val="dk2"/>
                </a:solidFill>
              </a:rPr>
              <a:pPr lvl="0" algn="r">
                <a:spcBef>
                  <a:spcPts val="0"/>
                </a:spcBef>
                <a:buNone/>
              </a:pPr>
              <a:t>‹Nº›</a:t>
            </a:fld>
            <a:endParaRPr lang="es" sz="1000">
              <a:solidFill>
                <a:schemeClr val="dk2"/>
              </a:solidFill>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6"/>
        <p:cNvGrpSpPr/>
        <p:nvPr/>
      </p:nvGrpSpPr>
      <p:grpSpPr>
        <a:xfrm>
          <a:off x="0" y="0"/>
          <a:ext cx="0" cy="0"/>
          <a:chOff x="0" y="0"/>
          <a:chExt cx="0" cy="0"/>
        </a:xfrm>
      </p:grpSpPr>
      <p:sp>
        <p:nvSpPr>
          <p:cNvPr id="57" name="Shape 57"/>
          <p:cNvSpPr txBox="1">
            <a:spLocks noGrp="1"/>
          </p:cNvSpPr>
          <p:nvPr>
            <p:ph type="ctrTitle"/>
          </p:nvPr>
        </p:nvSpPr>
        <p:spPr>
          <a:xfrm>
            <a:off x="311708" y="744575"/>
            <a:ext cx="8520600" cy="2052600"/>
          </a:xfrm>
          <a:prstGeom prst="rect">
            <a:avLst/>
          </a:prstGeom>
        </p:spPr>
        <p:txBody>
          <a:bodyPr lIns="91425" tIns="91425" rIns="91425" bIns="91425" anchor="b" anchorCtr="0">
            <a:noAutofit/>
          </a:bodyPr>
          <a:lstStyle/>
          <a:p>
            <a:pPr lvl="0">
              <a:spcBef>
                <a:spcPts val="0"/>
              </a:spcBef>
              <a:buNone/>
            </a:pPr>
            <a:r>
              <a:rPr lang="es"/>
              <a:t>Madrid meeting</a:t>
            </a:r>
          </a:p>
        </p:txBody>
      </p:sp>
      <p:sp>
        <p:nvSpPr>
          <p:cNvPr id="58" name="Shape 58"/>
          <p:cNvSpPr txBox="1">
            <a:spLocks noGrp="1"/>
          </p:cNvSpPr>
          <p:nvPr>
            <p:ph type="subTitle" idx="1"/>
          </p:nvPr>
        </p:nvSpPr>
        <p:spPr>
          <a:xfrm>
            <a:off x="311700" y="2834125"/>
            <a:ext cx="8520600" cy="792600"/>
          </a:xfrm>
          <a:prstGeom prst="rect">
            <a:avLst/>
          </a:prstGeom>
        </p:spPr>
        <p:txBody>
          <a:bodyPr lIns="91425" tIns="91425" rIns="91425" bIns="91425" anchor="t" anchorCtr="0">
            <a:noAutofit/>
          </a:bodyPr>
          <a:lstStyle/>
          <a:p>
            <a:pPr lvl="0">
              <a:spcBef>
                <a:spcPts val="0"/>
              </a:spcBef>
              <a:buNone/>
            </a:pPr>
            <a:r>
              <a:rPr lang="es"/>
              <a:t>28th and 29th March 2017</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36"/>
        <p:cNvGrpSpPr/>
        <p:nvPr/>
      </p:nvGrpSpPr>
      <p:grpSpPr>
        <a:xfrm>
          <a:off x="0" y="0"/>
          <a:ext cx="0" cy="0"/>
          <a:chOff x="0" y="0"/>
          <a:chExt cx="0" cy="0"/>
        </a:xfrm>
      </p:grpSpPr>
      <p:sp>
        <p:nvSpPr>
          <p:cNvPr id="137" name="Shape 137"/>
          <p:cNvSpPr txBox="1">
            <a:spLocks noGrp="1"/>
          </p:cNvSpPr>
          <p:nvPr>
            <p:ph type="title"/>
          </p:nvPr>
        </p:nvSpPr>
        <p:spPr>
          <a:xfrm>
            <a:off x="311700" y="445025"/>
            <a:ext cx="8520600" cy="572700"/>
          </a:xfrm>
          <a:prstGeom prst="rect">
            <a:avLst/>
          </a:prstGeom>
        </p:spPr>
        <p:txBody>
          <a:bodyPr lIns="91425" tIns="91425" rIns="91425" bIns="91425" anchor="t" anchorCtr="0">
            <a:noAutofit/>
          </a:bodyPr>
          <a:lstStyle/>
          <a:p>
            <a:pPr lvl="0">
              <a:spcBef>
                <a:spcPts val="0"/>
              </a:spcBef>
              <a:buNone/>
            </a:pPr>
            <a:r>
              <a:rPr lang="es" dirty="0"/>
              <a:t>Conceptual framework 4 - Broad</a:t>
            </a:r>
            <a:r>
              <a:rPr lang="es-ES" dirty="0" err="1"/>
              <a:t>er</a:t>
            </a:r>
            <a:r>
              <a:rPr lang="es" dirty="0"/>
              <a:t> context</a:t>
            </a:r>
          </a:p>
        </p:txBody>
      </p:sp>
      <p:sp>
        <p:nvSpPr>
          <p:cNvPr id="138" name="Shape 138"/>
          <p:cNvSpPr txBox="1">
            <a:spLocks noGrp="1"/>
          </p:cNvSpPr>
          <p:nvPr>
            <p:ph type="body" idx="1"/>
          </p:nvPr>
        </p:nvSpPr>
        <p:spPr>
          <a:xfrm>
            <a:off x="311700" y="1152475"/>
            <a:ext cx="8520600" cy="2844900"/>
          </a:xfrm>
          <a:prstGeom prst="rect">
            <a:avLst/>
          </a:prstGeom>
        </p:spPr>
        <p:txBody>
          <a:bodyPr lIns="91425" tIns="91425" rIns="91425" bIns="91425" anchor="t" anchorCtr="0">
            <a:noAutofit/>
          </a:bodyPr>
          <a:lstStyle/>
          <a:p>
            <a:pPr lvl="0">
              <a:spcBef>
                <a:spcPts val="0"/>
              </a:spcBef>
              <a:spcAft>
                <a:spcPts val="0"/>
              </a:spcAft>
              <a:buClr>
                <a:schemeClr val="dk1"/>
              </a:buClr>
              <a:buSzPct val="68750"/>
              <a:buFont typeface="Arial"/>
              <a:buNone/>
            </a:pPr>
            <a:r>
              <a:rPr lang="es" sz="1600" dirty="0">
                <a:solidFill>
                  <a:schemeClr val="dk1"/>
                </a:solidFill>
              </a:rPr>
              <a:t>Not well covered situations/Challenging situations:</a:t>
            </a:r>
          </a:p>
          <a:p>
            <a:pPr marL="457200" lvl="0" indent="-298450" rtl="0">
              <a:spcBef>
                <a:spcPts val="0"/>
              </a:spcBef>
              <a:spcAft>
                <a:spcPts val="0"/>
              </a:spcAft>
              <a:buClr>
                <a:schemeClr val="dk1"/>
              </a:buClr>
              <a:buSzPct val="100000"/>
            </a:pPr>
            <a:r>
              <a:rPr lang="es" sz="1100" dirty="0">
                <a:solidFill>
                  <a:schemeClr val="dk1"/>
                </a:solidFill>
              </a:rPr>
              <a:t>·       Self employed</a:t>
            </a:r>
          </a:p>
          <a:p>
            <a:pPr marL="457200" lvl="0" indent="-298450" rtl="0">
              <a:spcBef>
                <a:spcPts val="0"/>
              </a:spcBef>
              <a:spcAft>
                <a:spcPts val="0"/>
              </a:spcAft>
              <a:buClr>
                <a:schemeClr val="dk1"/>
              </a:buClr>
              <a:buSzPct val="100000"/>
            </a:pPr>
            <a:r>
              <a:rPr lang="es" sz="1100" dirty="0">
                <a:solidFill>
                  <a:schemeClr val="dk1"/>
                </a:solidFill>
              </a:rPr>
              <a:t>·       Temporary</a:t>
            </a:r>
          </a:p>
          <a:p>
            <a:pPr marL="457200" lvl="0" indent="-298450" rtl="0">
              <a:spcBef>
                <a:spcPts val="0"/>
              </a:spcBef>
              <a:spcAft>
                <a:spcPts val="0"/>
              </a:spcAft>
              <a:buClr>
                <a:schemeClr val="dk1"/>
              </a:buClr>
              <a:buSzPct val="100000"/>
            </a:pPr>
            <a:r>
              <a:rPr lang="es" sz="1100" dirty="0">
                <a:solidFill>
                  <a:schemeClr val="dk1"/>
                </a:solidFill>
              </a:rPr>
              <a:t>·       Labour hired/Agency workers</a:t>
            </a:r>
          </a:p>
          <a:p>
            <a:pPr marL="457200" lvl="0" indent="-298450" rtl="0">
              <a:spcBef>
                <a:spcPts val="0"/>
              </a:spcBef>
              <a:spcAft>
                <a:spcPts val="0"/>
              </a:spcAft>
              <a:buClr>
                <a:schemeClr val="dk1"/>
              </a:buClr>
              <a:buSzPct val="100000"/>
            </a:pPr>
            <a:r>
              <a:rPr lang="es" sz="1100" dirty="0">
                <a:solidFill>
                  <a:schemeClr val="dk1"/>
                </a:solidFill>
              </a:rPr>
              <a:t>·       Informal workers (no contracts)</a:t>
            </a:r>
          </a:p>
          <a:p>
            <a:pPr marL="457200" lvl="0" indent="-298450" rtl="0">
              <a:spcBef>
                <a:spcPts val="0"/>
              </a:spcBef>
              <a:spcAft>
                <a:spcPts val="0"/>
              </a:spcAft>
              <a:buClr>
                <a:schemeClr val="dk1"/>
              </a:buClr>
              <a:buSzPct val="100000"/>
            </a:pPr>
            <a:r>
              <a:rPr lang="es" sz="1100" dirty="0">
                <a:solidFill>
                  <a:schemeClr val="dk1"/>
                </a:solidFill>
              </a:rPr>
              <a:t>·       Workers without papers</a:t>
            </a:r>
          </a:p>
          <a:p>
            <a:pPr marL="457200" lvl="0" indent="-298450" rtl="0">
              <a:spcBef>
                <a:spcPts val="0"/>
              </a:spcBef>
              <a:spcAft>
                <a:spcPts val="0"/>
              </a:spcAft>
              <a:buClr>
                <a:schemeClr val="dk1"/>
              </a:buClr>
              <a:buSzPct val="100000"/>
            </a:pPr>
            <a:r>
              <a:rPr lang="es" sz="1100" dirty="0">
                <a:solidFill>
                  <a:schemeClr val="dk1"/>
                </a:solidFill>
              </a:rPr>
              <a:t>·       Foreigners/Inmigrants</a:t>
            </a:r>
          </a:p>
          <a:p>
            <a:pPr marL="457200" lvl="0" indent="-298450" rtl="0">
              <a:spcBef>
                <a:spcPts val="0"/>
              </a:spcBef>
              <a:spcAft>
                <a:spcPts val="0"/>
              </a:spcAft>
              <a:buClr>
                <a:schemeClr val="dk1"/>
              </a:buClr>
              <a:buSzPct val="100000"/>
            </a:pPr>
            <a:r>
              <a:rPr lang="es" sz="1100" dirty="0">
                <a:solidFill>
                  <a:schemeClr val="dk1"/>
                </a:solidFill>
              </a:rPr>
              <a:t>·       Outsourced services</a:t>
            </a:r>
          </a:p>
          <a:p>
            <a:pPr lvl="0" rtl="0">
              <a:spcBef>
                <a:spcPts val="0"/>
              </a:spcBef>
              <a:spcAft>
                <a:spcPts val="0"/>
              </a:spcAft>
              <a:buNone/>
            </a:pPr>
            <a:endParaRPr sz="1600" dirty="0">
              <a:solidFill>
                <a:schemeClr val="dk1"/>
              </a:solidFill>
            </a:endParaRPr>
          </a:p>
          <a:p>
            <a:pPr lvl="0" rtl="0">
              <a:spcBef>
                <a:spcPts val="0"/>
              </a:spcBef>
              <a:spcAft>
                <a:spcPts val="0"/>
              </a:spcAft>
              <a:buClr>
                <a:schemeClr val="dk1"/>
              </a:buClr>
              <a:buSzPct val="68750"/>
              <a:buFont typeface="Arial"/>
              <a:buNone/>
            </a:pPr>
            <a:r>
              <a:rPr lang="es" sz="1600" dirty="0">
                <a:solidFill>
                  <a:schemeClr val="dk1"/>
                </a:solidFill>
              </a:rPr>
              <a:t>What TU do to deal with these situations</a:t>
            </a:r>
          </a:p>
          <a:p>
            <a:pPr lvl="0">
              <a:spcBef>
                <a:spcPts val="0"/>
              </a:spcBef>
              <a:spcAft>
                <a:spcPts val="0"/>
              </a:spcAft>
              <a:buClr>
                <a:schemeClr val="dk1"/>
              </a:buClr>
              <a:buSzPct val="100000"/>
              <a:buFont typeface="Arial"/>
              <a:buNone/>
            </a:pPr>
            <a:r>
              <a:rPr lang="es" sz="1100" dirty="0">
                <a:solidFill>
                  <a:schemeClr val="dk1"/>
                </a:solidFill>
              </a:rPr>
              <a:t>TUPAS is one of the TU answers. What is the specificity of TUPAS</a:t>
            </a:r>
          </a:p>
          <a:p>
            <a:pPr lvl="0" indent="-298450" rtl="0">
              <a:spcBef>
                <a:spcPts val="0"/>
              </a:spcBef>
              <a:spcAft>
                <a:spcPts val="0"/>
              </a:spcAft>
              <a:buClr>
                <a:schemeClr val="dk1"/>
              </a:buClr>
              <a:buSzPct val="100000"/>
              <a:buFont typeface="Arial"/>
              <a:buNone/>
            </a:pPr>
            <a:r>
              <a:rPr lang="es" sz="1100" dirty="0">
                <a:solidFill>
                  <a:schemeClr val="dk1"/>
                </a:solidFill>
              </a:rPr>
              <a:t>-          Small enterprises</a:t>
            </a:r>
          </a:p>
          <a:p>
            <a:pPr lvl="0" indent="-298450" rtl="0">
              <a:spcBef>
                <a:spcPts val="0"/>
              </a:spcBef>
              <a:spcAft>
                <a:spcPts val="0"/>
              </a:spcAft>
              <a:buClr>
                <a:schemeClr val="dk1"/>
              </a:buClr>
              <a:buSzPct val="100000"/>
              <a:buFont typeface="Arial"/>
              <a:buNone/>
            </a:pPr>
            <a:r>
              <a:rPr lang="es" sz="1100" dirty="0">
                <a:solidFill>
                  <a:schemeClr val="dk1"/>
                </a:solidFill>
              </a:rPr>
              <a:t>-          Representatives</a:t>
            </a:r>
          </a:p>
          <a:p>
            <a:pPr lvl="0">
              <a:spcBef>
                <a:spcPts val="0"/>
              </a:spcBef>
              <a:buNone/>
            </a:pPr>
            <a:endParaRP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sp>
        <p:nvSpPr>
          <p:cNvPr id="143" name="Shape 143"/>
          <p:cNvSpPr txBox="1">
            <a:spLocks noGrp="1"/>
          </p:cNvSpPr>
          <p:nvPr>
            <p:ph type="title"/>
          </p:nvPr>
        </p:nvSpPr>
        <p:spPr>
          <a:xfrm>
            <a:off x="311700" y="445025"/>
            <a:ext cx="8520600" cy="572700"/>
          </a:xfrm>
          <a:prstGeom prst="rect">
            <a:avLst/>
          </a:prstGeom>
        </p:spPr>
        <p:txBody>
          <a:bodyPr lIns="91425" tIns="91425" rIns="91425" bIns="91425" anchor="t" anchorCtr="0">
            <a:noAutofit/>
          </a:bodyPr>
          <a:lstStyle/>
          <a:p>
            <a:pPr lvl="0" rtl="0">
              <a:spcBef>
                <a:spcPts val="0"/>
              </a:spcBef>
              <a:buNone/>
            </a:pPr>
            <a:r>
              <a:rPr lang="es"/>
              <a:t>National report 1 - Introduction</a:t>
            </a:r>
          </a:p>
        </p:txBody>
      </p:sp>
      <p:sp>
        <p:nvSpPr>
          <p:cNvPr id="144" name="Shape 144"/>
          <p:cNvSpPr txBox="1">
            <a:spLocks noGrp="1"/>
          </p:cNvSpPr>
          <p:nvPr>
            <p:ph type="body" idx="1"/>
          </p:nvPr>
        </p:nvSpPr>
        <p:spPr>
          <a:xfrm>
            <a:off x="311700" y="1152475"/>
            <a:ext cx="8520600" cy="2844900"/>
          </a:xfrm>
          <a:prstGeom prst="rect">
            <a:avLst/>
          </a:prstGeom>
        </p:spPr>
        <p:txBody>
          <a:bodyPr lIns="91425" tIns="91425" rIns="91425" bIns="91425" anchor="t" anchorCtr="0">
            <a:noAutofit/>
          </a:bodyPr>
          <a:lstStyle/>
          <a:p>
            <a:pPr marL="285750" lvl="0" indent="-285750" rtl="0">
              <a:lnSpc>
                <a:spcPct val="115000"/>
              </a:lnSpc>
              <a:spcBef>
                <a:spcPts val="0"/>
              </a:spcBef>
              <a:buFont typeface="Arial" panose="020B0604020202020204" pitchFamily="34" charset="0"/>
              <a:buChar char="•"/>
            </a:pPr>
            <a:r>
              <a:rPr lang="es" dirty="0">
                <a:solidFill>
                  <a:srgbClr val="695D46"/>
                </a:solidFill>
              </a:rPr>
              <a:t>Statistic information on SE (number, OHS performance, unionisation, precarity, turnover, whatever relevant and available (by sector)). Checklist. Number of inspections, number of legal actions, amount of fines (by enterprise size).</a:t>
            </a:r>
          </a:p>
          <a:p>
            <a:pPr marL="285750" lvl="0" indent="-285750" rtl="0">
              <a:lnSpc>
                <a:spcPct val="115000"/>
              </a:lnSpc>
              <a:spcBef>
                <a:spcPts val="0"/>
              </a:spcBef>
              <a:buFont typeface="Arial" panose="020B0604020202020204" pitchFamily="34" charset="0"/>
              <a:buChar char="•"/>
            </a:pPr>
            <a:r>
              <a:rPr lang="es" dirty="0">
                <a:solidFill>
                  <a:srgbClr val="695D46"/>
                </a:solidFill>
              </a:rPr>
              <a:t>Wider national context: welfare, unemployment, compensation etc. (as relevant)</a:t>
            </a:r>
          </a:p>
          <a:p>
            <a:pPr marL="285750" lvl="0" indent="-285750" rtl="0">
              <a:lnSpc>
                <a:spcPct val="115000"/>
              </a:lnSpc>
              <a:spcBef>
                <a:spcPts val="0"/>
              </a:spcBef>
              <a:buFont typeface="Arial" panose="020B0604020202020204" pitchFamily="34" charset="0"/>
              <a:buChar char="•"/>
            </a:pPr>
            <a:r>
              <a:rPr lang="es" dirty="0">
                <a:solidFill>
                  <a:srgbClr val="695D46"/>
                </a:solidFill>
              </a:rPr>
              <a:t>Position of SE in relation to national OHS policies and strategies (including resourcing of such policies)</a:t>
            </a:r>
          </a:p>
          <a:p>
            <a:pPr lvl="0" rtl="0">
              <a:spcBef>
                <a:spcPts val="0"/>
              </a:spcBef>
              <a:buNone/>
            </a:pPr>
            <a:endParaRP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48"/>
        <p:cNvGrpSpPr/>
        <p:nvPr/>
      </p:nvGrpSpPr>
      <p:grpSpPr>
        <a:xfrm>
          <a:off x="0" y="0"/>
          <a:ext cx="0" cy="0"/>
          <a:chOff x="0" y="0"/>
          <a:chExt cx="0" cy="0"/>
        </a:xfrm>
      </p:grpSpPr>
      <p:sp>
        <p:nvSpPr>
          <p:cNvPr id="149" name="Shape 149"/>
          <p:cNvSpPr txBox="1">
            <a:spLocks noGrp="1"/>
          </p:cNvSpPr>
          <p:nvPr>
            <p:ph type="title"/>
          </p:nvPr>
        </p:nvSpPr>
        <p:spPr>
          <a:xfrm>
            <a:off x="311700" y="445025"/>
            <a:ext cx="8520600" cy="572700"/>
          </a:xfrm>
          <a:prstGeom prst="rect">
            <a:avLst/>
          </a:prstGeom>
        </p:spPr>
        <p:txBody>
          <a:bodyPr lIns="91425" tIns="91425" rIns="91425" bIns="91425" anchor="t" anchorCtr="0">
            <a:noAutofit/>
          </a:bodyPr>
          <a:lstStyle/>
          <a:p>
            <a:pPr lvl="0" rtl="0">
              <a:spcBef>
                <a:spcPts val="0"/>
              </a:spcBef>
              <a:buNone/>
            </a:pPr>
            <a:r>
              <a:rPr lang="es"/>
              <a:t>National report 2 - Literature review</a:t>
            </a:r>
          </a:p>
        </p:txBody>
      </p:sp>
      <p:sp>
        <p:nvSpPr>
          <p:cNvPr id="150" name="Shape 150"/>
          <p:cNvSpPr txBox="1">
            <a:spLocks noGrp="1"/>
          </p:cNvSpPr>
          <p:nvPr>
            <p:ph type="body" idx="1"/>
          </p:nvPr>
        </p:nvSpPr>
        <p:spPr>
          <a:xfrm>
            <a:off x="311700" y="1152475"/>
            <a:ext cx="8520600" cy="2844900"/>
          </a:xfrm>
          <a:prstGeom prst="rect">
            <a:avLst/>
          </a:prstGeom>
        </p:spPr>
        <p:txBody>
          <a:bodyPr lIns="91425" tIns="91425" rIns="91425" bIns="91425" anchor="t" anchorCtr="0">
            <a:noAutofit/>
          </a:bodyPr>
          <a:lstStyle/>
          <a:p>
            <a:pPr marL="285750" lvl="0" indent="-285750" rtl="0">
              <a:lnSpc>
                <a:spcPct val="115000"/>
              </a:lnSpc>
              <a:spcBef>
                <a:spcPts val="0"/>
              </a:spcBef>
              <a:buFont typeface="Arial" panose="020B0604020202020204" pitchFamily="34" charset="0"/>
              <a:buChar char="•"/>
            </a:pPr>
            <a:r>
              <a:rPr lang="es" dirty="0">
                <a:solidFill>
                  <a:srgbClr val="695D46"/>
                </a:solidFill>
              </a:rPr>
              <a:t>OHS in small firms: level of understanding of the problem in your country )and so why it should be addressed). E.g. knowledge in SE, compliance in SE, performance and practice in SE compared with that in larger enterprises</a:t>
            </a:r>
          </a:p>
          <a:p>
            <a:pPr marL="285750" lvl="0" indent="-285750" rtl="0">
              <a:lnSpc>
                <a:spcPct val="115000"/>
              </a:lnSpc>
              <a:spcBef>
                <a:spcPts val="0"/>
              </a:spcBef>
              <a:buFont typeface="Arial" panose="020B0604020202020204" pitchFamily="34" charset="0"/>
              <a:buChar char="•"/>
            </a:pPr>
            <a:r>
              <a:rPr lang="es" dirty="0">
                <a:solidFill>
                  <a:srgbClr val="695D46"/>
                </a:solidFill>
              </a:rPr>
              <a:t>Strategies used to address the problem and to support small firms - TUPAS</a:t>
            </a:r>
          </a:p>
          <a:p>
            <a:pPr marL="285750" lvl="0" indent="-285750" rtl="0">
              <a:lnSpc>
                <a:spcPct val="115000"/>
              </a:lnSpc>
              <a:spcBef>
                <a:spcPts val="0"/>
              </a:spcBef>
              <a:buFont typeface="Arial" panose="020B0604020202020204" pitchFamily="34" charset="0"/>
              <a:buChar char="•"/>
            </a:pPr>
            <a:r>
              <a:rPr lang="es" dirty="0">
                <a:solidFill>
                  <a:srgbClr val="695D46"/>
                </a:solidFill>
              </a:rPr>
              <a:t>Describe the framework for TUPA interventions; set up the questions that need to be answered about TUPAS (significant role etc.) and how the research will address them</a:t>
            </a:r>
          </a:p>
          <a:p>
            <a:pPr lvl="0" rtl="0">
              <a:spcBef>
                <a:spcPts val="0"/>
              </a:spcBef>
              <a:buNone/>
            </a:pPr>
            <a:endParaRP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54"/>
        <p:cNvGrpSpPr/>
        <p:nvPr/>
      </p:nvGrpSpPr>
      <p:grpSpPr>
        <a:xfrm>
          <a:off x="0" y="0"/>
          <a:ext cx="0" cy="0"/>
          <a:chOff x="0" y="0"/>
          <a:chExt cx="0" cy="0"/>
        </a:xfrm>
      </p:grpSpPr>
      <p:sp>
        <p:nvSpPr>
          <p:cNvPr id="155" name="Shape 155"/>
          <p:cNvSpPr txBox="1">
            <a:spLocks noGrp="1"/>
          </p:cNvSpPr>
          <p:nvPr>
            <p:ph type="title"/>
          </p:nvPr>
        </p:nvSpPr>
        <p:spPr>
          <a:xfrm>
            <a:off x="311700" y="445025"/>
            <a:ext cx="8520600" cy="572700"/>
          </a:xfrm>
          <a:prstGeom prst="rect">
            <a:avLst/>
          </a:prstGeom>
        </p:spPr>
        <p:txBody>
          <a:bodyPr lIns="91425" tIns="91425" rIns="91425" bIns="91425" anchor="t" anchorCtr="0">
            <a:noAutofit/>
          </a:bodyPr>
          <a:lstStyle/>
          <a:p>
            <a:pPr lvl="0">
              <a:spcBef>
                <a:spcPts val="0"/>
              </a:spcBef>
              <a:buNone/>
            </a:pPr>
            <a:r>
              <a:rPr lang="es"/>
              <a:t>National report 3 - Research questions</a:t>
            </a:r>
          </a:p>
        </p:txBody>
      </p:sp>
      <p:sp>
        <p:nvSpPr>
          <p:cNvPr id="156" name="Shape 156"/>
          <p:cNvSpPr txBox="1">
            <a:spLocks noGrp="1"/>
          </p:cNvSpPr>
          <p:nvPr>
            <p:ph type="body" idx="1"/>
          </p:nvPr>
        </p:nvSpPr>
        <p:spPr>
          <a:xfrm>
            <a:off x="311700" y="1152475"/>
            <a:ext cx="8520600" cy="2844900"/>
          </a:xfrm>
          <a:prstGeom prst="rect">
            <a:avLst/>
          </a:prstGeom>
        </p:spPr>
        <p:txBody>
          <a:bodyPr lIns="91425" tIns="91425" rIns="91425" bIns="91425" anchor="t" anchorCtr="0">
            <a:noAutofit/>
          </a:bodyPr>
          <a:lstStyle/>
          <a:p>
            <a:pPr marL="285750" lvl="0" indent="-285750" rtl="0">
              <a:lnSpc>
                <a:spcPct val="115000"/>
              </a:lnSpc>
              <a:spcBef>
                <a:spcPts val="0"/>
              </a:spcBef>
              <a:buClr>
                <a:schemeClr val="dk1"/>
              </a:buClr>
              <a:buSzPct val="61111"/>
              <a:buFont typeface="Arial" panose="020B0604020202020204" pitchFamily="34" charset="0"/>
              <a:buChar char="•"/>
            </a:pPr>
            <a:r>
              <a:rPr lang="es" dirty="0">
                <a:solidFill>
                  <a:srgbClr val="695D46"/>
                </a:solidFill>
              </a:rPr>
              <a:t>Why does the system exist as it does - how did you get here: key supports, barriers, objectives and aims of the scheme</a:t>
            </a:r>
          </a:p>
          <a:p>
            <a:pPr marL="285750" lvl="0" indent="-285750" rtl="0">
              <a:lnSpc>
                <a:spcPct val="115000"/>
              </a:lnSpc>
              <a:spcBef>
                <a:spcPts val="0"/>
              </a:spcBef>
              <a:buClr>
                <a:schemeClr val="dk1"/>
              </a:buClr>
              <a:buSzPct val="61111"/>
              <a:buFont typeface="Arial" panose="020B0604020202020204" pitchFamily="34" charset="0"/>
              <a:buChar char="•"/>
            </a:pPr>
            <a:r>
              <a:rPr lang="es" dirty="0">
                <a:solidFill>
                  <a:srgbClr val="695D46"/>
                </a:solidFill>
              </a:rPr>
              <a:t>What happens in practice - what do TUPAS do and why</a:t>
            </a:r>
          </a:p>
          <a:p>
            <a:pPr marL="285750" lvl="0" indent="-285750" rtl="0">
              <a:lnSpc>
                <a:spcPct val="115000"/>
              </a:lnSpc>
              <a:spcBef>
                <a:spcPts val="0"/>
              </a:spcBef>
              <a:buClr>
                <a:schemeClr val="dk1"/>
              </a:buClr>
              <a:buSzPct val="61111"/>
              <a:buFont typeface="Arial" panose="020B0604020202020204" pitchFamily="34" charset="0"/>
              <a:buChar char="•"/>
            </a:pPr>
            <a:r>
              <a:rPr lang="es" dirty="0">
                <a:solidFill>
                  <a:srgbClr val="695D46"/>
                </a:solidFill>
              </a:rPr>
              <a:t>Does it work - effectiveness, impact, usefulness, limitations</a:t>
            </a:r>
          </a:p>
          <a:p>
            <a:pPr lvl="0" rtl="0">
              <a:lnSpc>
                <a:spcPct val="115000"/>
              </a:lnSpc>
              <a:spcBef>
                <a:spcPts val="0"/>
              </a:spcBef>
              <a:buClr>
                <a:schemeClr val="dk1"/>
              </a:buClr>
              <a:buSzPct val="61111"/>
              <a:buFont typeface="Arial"/>
              <a:buNone/>
            </a:pPr>
            <a:endParaRPr dirty="0">
              <a:solidFill>
                <a:srgbClr val="695D46"/>
              </a:solidFill>
            </a:endParaRPr>
          </a:p>
          <a:p>
            <a:pPr lvl="0">
              <a:spcBef>
                <a:spcPts val="0"/>
              </a:spcBef>
              <a:buNone/>
            </a:pPr>
            <a:endParaRP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60"/>
        <p:cNvGrpSpPr/>
        <p:nvPr/>
      </p:nvGrpSpPr>
      <p:grpSpPr>
        <a:xfrm>
          <a:off x="0" y="0"/>
          <a:ext cx="0" cy="0"/>
          <a:chOff x="0" y="0"/>
          <a:chExt cx="0" cy="0"/>
        </a:xfrm>
      </p:grpSpPr>
      <p:sp>
        <p:nvSpPr>
          <p:cNvPr id="161" name="Shape 161"/>
          <p:cNvSpPr txBox="1">
            <a:spLocks noGrp="1"/>
          </p:cNvSpPr>
          <p:nvPr>
            <p:ph type="title"/>
          </p:nvPr>
        </p:nvSpPr>
        <p:spPr>
          <a:xfrm>
            <a:off x="311700" y="445025"/>
            <a:ext cx="8520600" cy="572700"/>
          </a:xfrm>
          <a:prstGeom prst="rect">
            <a:avLst/>
          </a:prstGeom>
        </p:spPr>
        <p:txBody>
          <a:bodyPr lIns="91425" tIns="91425" rIns="91425" bIns="91425" anchor="t" anchorCtr="0">
            <a:noAutofit/>
          </a:bodyPr>
          <a:lstStyle/>
          <a:p>
            <a:pPr lvl="0">
              <a:spcBef>
                <a:spcPts val="0"/>
              </a:spcBef>
              <a:buNone/>
            </a:pPr>
            <a:r>
              <a:rPr lang="es"/>
              <a:t>National report 4 - Assessing impact</a:t>
            </a:r>
          </a:p>
        </p:txBody>
      </p:sp>
      <p:sp>
        <p:nvSpPr>
          <p:cNvPr id="162" name="Shape 162"/>
          <p:cNvSpPr txBox="1">
            <a:spLocks noGrp="1"/>
          </p:cNvSpPr>
          <p:nvPr>
            <p:ph type="body" idx="1"/>
          </p:nvPr>
        </p:nvSpPr>
        <p:spPr>
          <a:xfrm>
            <a:off x="311700" y="1152475"/>
            <a:ext cx="8520600" cy="2844900"/>
          </a:xfrm>
          <a:prstGeom prst="rect">
            <a:avLst/>
          </a:prstGeom>
        </p:spPr>
        <p:txBody>
          <a:bodyPr lIns="91425" tIns="91425" rIns="91425" bIns="91425" anchor="t" anchorCtr="0">
            <a:noAutofit/>
          </a:bodyPr>
          <a:lstStyle/>
          <a:p>
            <a:pPr lvl="0" rtl="0">
              <a:lnSpc>
                <a:spcPct val="115000"/>
              </a:lnSpc>
              <a:spcBef>
                <a:spcPts val="0"/>
              </a:spcBef>
              <a:spcAft>
                <a:spcPts val="0"/>
              </a:spcAft>
              <a:buNone/>
            </a:pPr>
            <a:r>
              <a:rPr lang="es">
                <a:solidFill>
                  <a:srgbClr val="695D46"/>
                </a:solidFill>
              </a:rPr>
              <a:t>Any objective data (e.g. changes in OHS performance), any quantitative data from TUPAS (e.g. feedback to regional authorities), testimony from TUPAS themselves and from SE employers and workers</a:t>
            </a:r>
          </a:p>
          <a:p>
            <a:pPr lvl="0" rtl="0">
              <a:lnSpc>
                <a:spcPct val="115000"/>
              </a:lnSpc>
              <a:spcBef>
                <a:spcPts val="0"/>
              </a:spcBef>
              <a:spcAft>
                <a:spcPts val="0"/>
              </a:spcAft>
              <a:buNone/>
            </a:pPr>
            <a:endParaRPr>
              <a:solidFill>
                <a:srgbClr val="695D46"/>
              </a:solidFill>
            </a:endParaRPr>
          </a:p>
          <a:p>
            <a:pPr lvl="0" rtl="0">
              <a:lnSpc>
                <a:spcPct val="115000"/>
              </a:lnSpc>
              <a:spcBef>
                <a:spcPts val="0"/>
              </a:spcBef>
              <a:spcAft>
                <a:spcPts val="0"/>
              </a:spcAft>
              <a:buNone/>
            </a:pPr>
            <a:r>
              <a:rPr lang="es">
                <a:solidFill>
                  <a:srgbClr val="695D46"/>
                </a:solidFill>
              </a:rPr>
              <a:t> </a:t>
            </a:r>
          </a:p>
          <a:p>
            <a:pPr lvl="0" rtl="0">
              <a:lnSpc>
                <a:spcPct val="115000"/>
              </a:lnSpc>
              <a:spcBef>
                <a:spcPts val="0"/>
              </a:spcBef>
              <a:buClr>
                <a:schemeClr val="dk1"/>
              </a:buClr>
              <a:buSzPct val="61111"/>
              <a:buFont typeface="Arial"/>
              <a:buNone/>
            </a:pPr>
            <a:endParaRPr>
              <a:solidFill>
                <a:srgbClr val="695D46"/>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66"/>
        <p:cNvGrpSpPr/>
        <p:nvPr/>
      </p:nvGrpSpPr>
      <p:grpSpPr>
        <a:xfrm>
          <a:off x="0" y="0"/>
          <a:ext cx="0" cy="0"/>
          <a:chOff x="0" y="0"/>
          <a:chExt cx="0" cy="0"/>
        </a:xfrm>
      </p:grpSpPr>
      <p:sp>
        <p:nvSpPr>
          <p:cNvPr id="167" name="Shape 167"/>
          <p:cNvSpPr txBox="1">
            <a:spLocks noGrp="1"/>
          </p:cNvSpPr>
          <p:nvPr>
            <p:ph type="title"/>
          </p:nvPr>
        </p:nvSpPr>
        <p:spPr>
          <a:xfrm>
            <a:off x="311700" y="445025"/>
            <a:ext cx="8520600" cy="572700"/>
          </a:xfrm>
          <a:prstGeom prst="rect">
            <a:avLst/>
          </a:prstGeom>
        </p:spPr>
        <p:txBody>
          <a:bodyPr lIns="91425" tIns="91425" rIns="91425" bIns="91425" anchor="t" anchorCtr="0">
            <a:noAutofit/>
          </a:bodyPr>
          <a:lstStyle/>
          <a:p>
            <a:pPr lvl="0">
              <a:spcBef>
                <a:spcPts val="0"/>
              </a:spcBef>
              <a:buNone/>
            </a:pPr>
            <a:r>
              <a:rPr lang="es"/>
              <a:t>National report 5 - More on assessing impact</a:t>
            </a:r>
          </a:p>
        </p:txBody>
      </p:sp>
      <p:sp>
        <p:nvSpPr>
          <p:cNvPr id="168" name="Shape 168"/>
          <p:cNvSpPr txBox="1">
            <a:spLocks noGrp="1"/>
          </p:cNvSpPr>
          <p:nvPr>
            <p:ph type="body" idx="1"/>
          </p:nvPr>
        </p:nvSpPr>
        <p:spPr>
          <a:xfrm>
            <a:off x="311700" y="1152475"/>
            <a:ext cx="8520600" cy="2844900"/>
          </a:xfrm>
          <a:prstGeom prst="rect">
            <a:avLst/>
          </a:prstGeom>
        </p:spPr>
        <p:txBody>
          <a:bodyPr lIns="91425" tIns="91425" rIns="91425" bIns="91425" anchor="t" anchorCtr="0">
            <a:noAutofit/>
          </a:bodyPr>
          <a:lstStyle/>
          <a:p>
            <a:pPr lvl="0" rtl="0">
              <a:lnSpc>
                <a:spcPct val="115000"/>
              </a:lnSpc>
              <a:spcBef>
                <a:spcPts val="0"/>
              </a:spcBef>
              <a:spcAft>
                <a:spcPts val="0"/>
              </a:spcAft>
              <a:buClr>
                <a:schemeClr val="dk1"/>
              </a:buClr>
              <a:buSzPct val="61111"/>
              <a:buFont typeface="Arial"/>
              <a:buNone/>
            </a:pPr>
            <a:r>
              <a:rPr lang="es">
                <a:solidFill>
                  <a:srgbClr val="695D46"/>
                </a:solidFill>
              </a:rPr>
              <a:t>i. Objective data - very little and difficult and probably not relevant;</a:t>
            </a:r>
          </a:p>
          <a:p>
            <a:pPr lvl="0" rtl="0">
              <a:lnSpc>
                <a:spcPct val="115000"/>
              </a:lnSpc>
              <a:spcBef>
                <a:spcPts val="0"/>
              </a:spcBef>
              <a:spcAft>
                <a:spcPts val="0"/>
              </a:spcAft>
              <a:buClr>
                <a:schemeClr val="dk1"/>
              </a:buClr>
              <a:buSzPct val="61111"/>
              <a:buFont typeface="Arial"/>
              <a:buNone/>
            </a:pPr>
            <a:r>
              <a:rPr lang="es">
                <a:solidFill>
                  <a:srgbClr val="695D46"/>
                </a:solidFill>
              </a:rPr>
              <a:t>ii. Quantifiable data, TUPAS feedback to Lab inspection, i.e. indicating that TUPAS focus on serious risks, e.g. coalmining;</a:t>
            </a:r>
          </a:p>
          <a:p>
            <a:pPr lvl="0" rtl="0">
              <a:lnSpc>
                <a:spcPct val="115000"/>
              </a:lnSpc>
              <a:spcBef>
                <a:spcPts val="0"/>
              </a:spcBef>
              <a:spcAft>
                <a:spcPts val="0"/>
              </a:spcAft>
              <a:buClr>
                <a:schemeClr val="dk1"/>
              </a:buClr>
              <a:buSzPct val="61111"/>
              <a:buFont typeface="Arial"/>
              <a:buNone/>
            </a:pPr>
            <a:r>
              <a:rPr lang="es">
                <a:solidFill>
                  <a:srgbClr val="695D46"/>
                </a:solidFill>
              </a:rPr>
              <a:t>iii. Testimony by actors, TUPAS, be specific questions, key prompts + Employer representatives + Representatives for organisations of small employers (if they exist).+ SE workers;</a:t>
            </a:r>
          </a:p>
          <a:p>
            <a:pPr lvl="0" rtl="0">
              <a:lnSpc>
                <a:spcPct val="115000"/>
              </a:lnSpc>
              <a:spcBef>
                <a:spcPts val="0"/>
              </a:spcBef>
              <a:spcAft>
                <a:spcPts val="0"/>
              </a:spcAft>
              <a:buClr>
                <a:schemeClr val="dk1"/>
              </a:buClr>
              <a:buSzPct val="61111"/>
              <a:buFont typeface="Arial"/>
              <a:buNone/>
            </a:pPr>
            <a:r>
              <a:rPr lang="es">
                <a:solidFill>
                  <a:srgbClr val="695D46"/>
                </a:solidFill>
              </a:rPr>
              <a:t>iv. (Something else?) </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72"/>
        <p:cNvGrpSpPr/>
        <p:nvPr/>
      </p:nvGrpSpPr>
      <p:grpSpPr>
        <a:xfrm>
          <a:off x="0" y="0"/>
          <a:ext cx="0" cy="0"/>
          <a:chOff x="0" y="0"/>
          <a:chExt cx="0" cy="0"/>
        </a:xfrm>
      </p:grpSpPr>
      <p:sp>
        <p:nvSpPr>
          <p:cNvPr id="173" name="Shape 173"/>
          <p:cNvSpPr txBox="1">
            <a:spLocks noGrp="1"/>
          </p:cNvSpPr>
          <p:nvPr>
            <p:ph type="title"/>
          </p:nvPr>
        </p:nvSpPr>
        <p:spPr>
          <a:xfrm>
            <a:off x="311700" y="445025"/>
            <a:ext cx="8520600" cy="572700"/>
          </a:xfrm>
          <a:prstGeom prst="rect">
            <a:avLst/>
          </a:prstGeom>
        </p:spPr>
        <p:txBody>
          <a:bodyPr lIns="91425" tIns="91425" rIns="91425" bIns="91425" anchor="t" anchorCtr="0">
            <a:noAutofit/>
          </a:bodyPr>
          <a:lstStyle/>
          <a:p>
            <a:pPr lvl="0">
              <a:spcBef>
                <a:spcPts val="0"/>
              </a:spcBef>
              <a:buNone/>
            </a:pPr>
            <a:r>
              <a:rPr lang="es"/>
              <a:t>National report 6 - Summary and conclusions</a:t>
            </a:r>
          </a:p>
        </p:txBody>
      </p:sp>
      <p:sp>
        <p:nvSpPr>
          <p:cNvPr id="174" name="Shape 174"/>
          <p:cNvSpPr txBox="1">
            <a:spLocks noGrp="1"/>
          </p:cNvSpPr>
          <p:nvPr>
            <p:ph type="body" idx="1"/>
          </p:nvPr>
        </p:nvSpPr>
        <p:spPr>
          <a:xfrm>
            <a:off x="311700" y="1152475"/>
            <a:ext cx="8520600" cy="2844900"/>
          </a:xfrm>
          <a:prstGeom prst="rect">
            <a:avLst/>
          </a:prstGeom>
        </p:spPr>
        <p:txBody>
          <a:bodyPr lIns="91425" tIns="91425" rIns="91425" bIns="91425" anchor="t" anchorCtr="0">
            <a:noAutofit/>
          </a:bodyPr>
          <a:lstStyle/>
          <a:p>
            <a:pPr lvl="0" rtl="0">
              <a:lnSpc>
                <a:spcPct val="115000"/>
              </a:lnSpc>
              <a:spcBef>
                <a:spcPts val="0"/>
              </a:spcBef>
              <a:buClr>
                <a:schemeClr val="dk1"/>
              </a:buClr>
              <a:buSzPct val="61111"/>
              <a:buFont typeface="Arial"/>
              <a:buNone/>
            </a:pPr>
            <a:r>
              <a:rPr lang="es">
                <a:solidFill>
                  <a:srgbClr val="695D46"/>
                </a:solidFill>
              </a:rPr>
              <a:t>Summary, conclusions, possible further issues to explore, perhaps recommendations</a:t>
            </a:r>
          </a:p>
          <a:p>
            <a:pPr lvl="0">
              <a:spcBef>
                <a:spcPts val="0"/>
              </a:spcBef>
              <a:buNone/>
            </a:pPr>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78"/>
        <p:cNvGrpSpPr/>
        <p:nvPr/>
      </p:nvGrpSpPr>
      <p:grpSpPr>
        <a:xfrm>
          <a:off x="0" y="0"/>
          <a:ext cx="0" cy="0"/>
          <a:chOff x="0" y="0"/>
          <a:chExt cx="0" cy="0"/>
        </a:xfrm>
      </p:grpSpPr>
      <p:sp>
        <p:nvSpPr>
          <p:cNvPr id="179" name="Shape 179"/>
          <p:cNvSpPr txBox="1">
            <a:spLocks noGrp="1"/>
          </p:cNvSpPr>
          <p:nvPr>
            <p:ph type="title"/>
          </p:nvPr>
        </p:nvSpPr>
        <p:spPr>
          <a:xfrm>
            <a:off x="311700" y="445025"/>
            <a:ext cx="8520600" cy="572700"/>
          </a:xfrm>
          <a:prstGeom prst="rect">
            <a:avLst/>
          </a:prstGeom>
        </p:spPr>
        <p:txBody>
          <a:bodyPr lIns="91425" tIns="91425" rIns="91425" bIns="91425" anchor="t" anchorCtr="0">
            <a:noAutofit/>
          </a:bodyPr>
          <a:lstStyle/>
          <a:p>
            <a:pPr lvl="0">
              <a:spcBef>
                <a:spcPts val="0"/>
              </a:spcBef>
              <a:buNone/>
            </a:pPr>
            <a:r>
              <a:rPr lang="es"/>
              <a:t>National report 7 - Methods</a:t>
            </a:r>
          </a:p>
        </p:txBody>
      </p:sp>
      <p:sp>
        <p:nvSpPr>
          <p:cNvPr id="180" name="Shape 180"/>
          <p:cNvSpPr txBox="1">
            <a:spLocks noGrp="1"/>
          </p:cNvSpPr>
          <p:nvPr>
            <p:ph type="body" idx="1"/>
          </p:nvPr>
        </p:nvSpPr>
        <p:spPr>
          <a:xfrm>
            <a:off x="311700" y="1152475"/>
            <a:ext cx="8520600" cy="2844900"/>
          </a:xfrm>
          <a:prstGeom prst="rect">
            <a:avLst/>
          </a:prstGeom>
        </p:spPr>
        <p:txBody>
          <a:bodyPr lIns="91425" tIns="91425" rIns="91425" bIns="91425" anchor="t" anchorCtr="0">
            <a:noAutofit/>
          </a:bodyPr>
          <a:lstStyle/>
          <a:p>
            <a:pPr lvl="0" rtl="0">
              <a:lnSpc>
                <a:spcPct val="115000"/>
              </a:lnSpc>
              <a:spcBef>
                <a:spcPts val="0"/>
              </a:spcBef>
              <a:buClr>
                <a:schemeClr val="dk1"/>
              </a:buClr>
              <a:buSzPct val="61111"/>
              <a:buFont typeface="Arial"/>
              <a:buNone/>
            </a:pPr>
            <a:r>
              <a:rPr lang="es">
                <a:solidFill>
                  <a:srgbClr val="695D46"/>
                </a:solidFill>
              </a:rPr>
              <a:t>Methods chapter after the Introduction or after the literature</a:t>
            </a:r>
          </a:p>
          <a:p>
            <a:pPr lvl="0" rtl="0">
              <a:lnSpc>
                <a:spcPct val="115000"/>
              </a:lnSpc>
              <a:spcBef>
                <a:spcPts val="0"/>
              </a:spcBef>
              <a:buClr>
                <a:schemeClr val="dk1"/>
              </a:buClr>
              <a:buSzPct val="61111"/>
              <a:buFont typeface="Arial"/>
              <a:buNone/>
            </a:pPr>
            <a:r>
              <a:rPr lang="es">
                <a:solidFill>
                  <a:srgbClr val="695D46"/>
                </a:solidFill>
              </a:rPr>
              <a:t>Full account of literature review methods, documentary analysis methods and fieldwork methods (including justification of approach), analytical and evaluation methods (including justification)</a:t>
            </a:r>
          </a:p>
          <a:p>
            <a:pPr lvl="0">
              <a:spcBef>
                <a:spcPts val="0"/>
              </a:spcBef>
              <a:buNone/>
            </a:pPr>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err="1"/>
              <a:t>About</a:t>
            </a:r>
            <a:r>
              <a:rPr lang="es-ES" dirty="0"/>
              <a:t> interviews</a:t>
            </a:r>
          </a:p>
        </p:txBody>
      </p:sp>
      <p:sp>
        <p:nvSpPr>
          <p:cNvPr id="3" name="Marcador de texto 2"/>
          <p:cNvSpPr>
            <a:spLocks noGrp="1"/>
          </p:cNvSpPr>
          <p:nvPr>
            <p:ph type="body" idx="1"/>
          </p:nvPr>
        </p:nvSpPr>
        <p:spPr/>
        <p:txBody>
          <a:bodyPr/>
          <a:lstStyle/>
          <a:p>
            <a:pPr marL="285750" indent="-285750">
              <a:buFont typeface="Arial" panose="020B0604020202020204" pitchFamily="34" charset="0"/>
              <a:buChar char="•"/>
            </a:pPr>
            <a:r>
              <a:rPr lang="es-ES" dirty="0" err="1"/>
              <a:t>Must</a:t>
            </a:r>
            <a:r>
              <a:rPr lang="es-ES" dirty="0"/>
              <a:t> be </a:t>
            </a:r>
            <a:r>
              <a:rPr lang="es-ES" dirty="0" err="1"/>
              <a:t>recorded</a:t>
            </a:r>
            <a:r>
              <a:rPr lang="es-ES" dirty="0"/>
              <a:t>, in </a:t>
            </a:r>
            <a:r>
              <a:rPr lang="es-ES" dirty="0" err="1"/>
              <a:t>some</a:t>
            </a:r>
            <a:r>
              <a:rPr lang="es-ES" dirty="0"/>
              <a:t> cases and </a:t>
            </a:r>
            <a:r>
              <a:rPr lang="es-ES" dirty="0" err="1"/>
              <a:t>where</a:t>
            </a:r>
            <a:r>
              <a:rPr lang="es-ES" dirty="0"/>
              <a:t> </a:t>
            </a:r>
            <a:r>
              <a:rPr lang="es-ES" dirty="0" err="1"/>
              <a:t>possible</a:t>
            </a:r>
            <a:r>
              <a:rPr lang="es-ES" dirty="0"/>
              <a:t> video </a:t>
            </a:r>
            <a:r>
              <a:rPr lang="es-ES" dirty="0" err="1"/>
              <a:t>recorded</a:t>
            </a:r>
            <a:r>
              <a:rPr lang="es-ES" dirty="0"/>
              <a:t>. </a:t>
            </a:r>
          </a:p>
          <a:p>
            <a:pPr marL="285750" indent="-285750">
              <a:buFont typeface="Arial" panose="020B0604020202020204" pitchFamily="34" charset="0"/>
              <a:buChar char="•"/>
            </a:pPr>
            <a:r>
              <a:rPr lang="es-ES" dirty="0"/>
              <a:t>5</a:t>
            </a:r>
            <a:r>
              <a:rPr lang="en-GB" dirty="0"/>
              <a:t> years store tape recordings, </a:t>
            </a:r>
            <a:endParaRPr lang="es-ES" dirty="0"/>
          </a:p>
          <a:p>
            <a:pPr marL="285750" indent="-285750">
              <a:buFont typeface="Arial" panose="020B0604020202020204" pitchFamily="34" charset="0"/>
              <a:buChar char="•"/>
            </a:pPr>
            <a:r>
              <a:rPr lang="en-GB" dirty="0"/>
              <a:t>written authorisations to interview</a:t>
            </a:r>
          </a:p>
          <a:p>
            <a:pPr marL="285750" indent="-285750">
              <a:buFont typeface="Arial" panose="020B0604020202020204" pitchFamily="34" charset="0"/>
              <a:buChar char="•"/>
            </a:pPr>
            <a:r>
              <a:rPr lang="en-GB" dirty="0"/>
              <a:t>written interview results, </a:t>
            </a:r>
            <a:endParaRPr lang="es-ES" dirty="0"/>
          </a:p>
          <a:p>
            <a:pPr marL="285750" indent="-285750">
              <a:buFont typeface="Arial" panose="020B0604020202020204" pitchFamily="34" charset="0"/>
              <a:buChar char="•"/>
            </a:pPr>
            <a:r>
              <a:rPr lang="en-GB" dirty="0"/>
              <a:t>context information on each interview: but who, when and where, can be anonymous. </a:t>
            </a:r>
            <a:endParaRPr lang="es-ES" dirty="0"/>
          </a:p>
          <a:p>
            <a:pPr marL="285750" indent="-285750">
              <a:buFont typeface="Arial" panose="020B0604020202020204" pitchFamily="34" charset="0"/>
              <a:buChar char="•"/>
            </a:pPr>
            <a:endParaRPr lang="es-ES" dirty="0"/>
          </a:p>
        </p:txBody>
      </p:sp>
    </p:spTree>
    <p:extLst>
      <p:ext uri="{BB962C8B-B14F-4D97-AF65-F5344CB8AC3E}">
        <p14:creationId xmlns:p14="http://schemas.microsoft.com/office/powerpoint/2010/main" xmlns="" val="1156623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Who </a:t>
            </a:r>
            <a:r>
              <a:rPr lang="es-ES" dirty="0" err="1"/>
              <a:t>to</a:t>
            </a:r>
            <a:r>
              <a:rPr lang="es-ES" dirty="0"/>
              <a:t> interview – </a:t>
            </a:r>
            <a:r>
              <a:rPr lang="es-ES" dirty="0" err="1"/>
              <a:t>who</a:t>
            </a:r>
            <a:r>
              <a:rPr lang="es-ES" dirty="0"/>
              <a:t> are </a:t>
            </a:r>
            <a:r>
              <a:rPr lang="es-ES" dirty="0" err="1"/>
              <a:t>key</a:t>
            </a:r>
            <a:r>
              <a:rPr lang="es-ES" dirty="0"/>
              <a:t> </a:t>
            </a:r>
            <a:r>
              <a:rPr lang="es-ES" dirty="0" err="1"/>
              <a:t>informants</a:t>
            </a:r>
            <a:endParaRPr lang="es-ES" dirty="0"/>
          </a:p>
        </p:txBody>
      </p:sp>
      <p:sp>
        <p:nvSpPr>
          <p:cNvPr id="3" name="Marcador de texto 2"/>
          <p:cNvSpPr>
            <a:spLocks noGrp="1"/>
          </p:cNvSpPr>
          <p:nvPr>
            <p:ph type="body" idx="1"/>
          </p:nvPr>
        </p:nvSpPr>
        <p:spPr/>
        <p:txBody>
          <a:bodyPr/>
          <a:lstStyle/>
          <a:p>
            <a:pPr>
              <a:spcAft>
                <a:spcPts val="0"/>
              </a:spcAft>
            </a:pPr>
            <a:r>
              <a:rPr lang="es-ES" dirty="0" err="1"/>
              <a:t>It</a:t>
            </a:r>
            <a:r>
              <a:rPr lang="es-ES" dirty="0"/>
              <a:t> </a:t>
            </a:r>
            <a:r>
              <a:rPr lang="es-ES" dirty="0" err="1"/>
              <a:t>depends</a:t>
            </a:r>
            <a:r>
              <a:rPr lang="es-ES" dirty="0"/>
              <a:t> </a:t>
            </a:r>
            <a:r>
              <a:rPr lang="es-ES" dirty="0" err="1"/>
              <a:t>on</a:t>
            </a:r>
            <a:r>
              <a:rPr lang="es-ES" dirty="0"/>
              <a:t> </a:t>
            </a:r>
            <a:r>
              <a:rPr lang="es-ES" dirty="0" err="1"/>
              <a:t>national</a:t>
            </a:r>
            <a:r>
              <a:rPr lang="es-ES" dirty="0"/>
              <a:t> </a:t>
            </a:r>
            <a:r>
              <a:rPr lang="es-ES" dirty="0" err="1"/>
              <a:t>experience</a:t>
            </a:r>
            <a:r>
              <a:rPr lang="es-ES" dirty="0"/>
              <a:t>. </a:t>
            </a:r>
            <a:r>
              <a:rPr lang="es-ES" dirty="0" err="1"/>
              <a:t>Relevant</a:t>
            </a:r>
            <a:r>
              <a:rPr lang="es-ES" dirty="0"/>
              <a:t> </a:t>
            </a:r>
            <a:r>
              <a:rPr lang="es-ES" dirty="0" err="1"/>
              <a:t>actors</a:t>
            </a:r>
            <a:r>
              <a:rPr lang="es-ES" dirty="0"/>
              <a:t> </a:t>
            </a:r>
            <a:r>
              <a:rPr lang="es-ES" dirty="0" err="1"/>
              <a:t>or</a:t>
            </a:r>
            <a:r>
              <a:rPr lang="es-ES" dirty="0"/>
              <a:t> </a:t>
            </a:r>
            <a:r>
              <a:rPr lang="es-ES" dirty="0" err="1"/>
              <a:t>stakeholders</a:t>
            </a:r>
            <a:r>
              <a:rPr lang="es-ES" dirty="0"/>
              <a:t> of </a:t>
            </a:r>
            <a:r>
              <a:rPr lang="es-ES" dirty="0" err="1"/>
              <a:t>the</a:t>
            </a:r>
            <a:r>
              <a:rPr lang="es-ES" dirty="0"/>
              <a:t> </a:t>
            </a:r>
            <a:r>
              <a:rPr lang="es-ES" dirty="0" err="1"/>
              <a:t>experience</a:t>
            </a:r>
            <a:r>
              <a:rPr lang="es-ES" dirty="0"/>
              <a:t>.</a:t>
            </a:r>
          </a:p>
          <a:p>
            <a:pPr marL="285750" indent="-285750">
              <a:spcAft>
                <a:spcPts val="0"/>
              </a:spcAft>
              <a:buFont typeface="Arial" panose="020B0604020202020204" pitchFamily="34" charset="0"/>
              <a:buChar char="•"/>
            </a:pPr>
            <a:r>
              <a:rPr lang="es-ES" dirty="0"/>
              <a:t>TUPAS</a:t>
            </a:r>
          </a:p>
          <a:p>
            <a:pPr marL="285750" indent="-285750">
              <a:spcAft>
                <a:spcPts val="0"/>
              </a:spcAft>
              <a:buFont typeface="Arial" panose="020B0604020202020204" pitchFamily="34" charset="0"/>
              <a:buChar char="•"/>
            </a:pPr>
            <a:r>
              <a:rPr lang="es-ES" dirty="0" err="1"/>
              <a:t>Trade</a:t>
            </a:r>
            <a:r>
              <a:rPr lang="es-ES" dirty="0"/>
              <a:t> </a:t>
            </a:r>
            <a:r>
              <a:rPr lang="es-ES" dirty="0" err="1"/>
              <a:t>Unions</a:t>
            </a:r>
            <a:r>
              <a:rPr lang="es-ES" dirty="0"/>
              <a:t> </a:t>
            </a:r>
            <a:r>
              <a:rPr lang="es-ES" dirty="0" err="1"/>
              <a:t>officers</a:t>
            </a:r>
            <a:r>
              <a:rPr lang="es-ES" dirty="0"/>
              <a:t>/</a:t>
            </a:r>
            <a:r>
              <a:rPr lang="es-ES" dirty="0" err="1"/>
              <a:t>experts</a:t>
            </a:r>
            <a:r>
              <a:rPr lang="es-ES" dirty="0"/>
              <a:t> in OHS</a:t>
            </a:r>
          </a:p>
          <a:p>
            <a:pPr marL="285750" indent="-285750">
              <a:spcAft>
                <a:spcPts val="0"/>
              </a:spcAft>
              <a:buFont typeface="Arial" panose="020B0604020202020204" pitchFamily="34" charset="0"/>
              <a:buChar char="•"/>
            </a:pPr>
            <a:r>
              <a:rPr lang="es-ES" dirty="0" err="1"/>
              <a:t>Employers</a:t>
            </a:r>
            <a:r>
              <a:rPr lang="es-ES" dirty="0"/>
              <a:t>’ </a:t>
            </a:r>
            <a:r>
              <a:rPr lang="es-ES" dirty="0" err="1"/>
              <a:t>representatives</a:t>
            </a:r>
            <a:endParaRPr lang="es-ES" dirty="0"/>
          </a:p>
          <a:p>
            <a:pPr marL="285750" indent="-285750">
              <a:spcAft>
                <a:spcPts val="0"/>
              </a:spcAft>
              <a:buFont typeface="Arial" panose="020B0604020202020204" pitchFamily="34" charset="0"/>
              <a:buChar char="•"/>
            </a:pPr>
            <a:r>
              <a:rPr lang="es-ES" dirty="0" err="1"/>
              <a:t>Employers</a:t>
            </a:r>
            <a:r>
              <a:rPr lang="es-ES" dirty="0"/>
              <a:t> </a:t>
            </a:r>
            <a:r>
              <a:rPr lang="es-ES" dirty="0" err="1"/>
              <a:t>visited</a:t>
            </a:r>
            <a:endParaRPr lang="es-ES" dirty="0"/>
          </a:p>
          <a:p>
            <a:pPr marL="285750" indent="-285750">
              <a:spcAft>
                <a:spcPts val="0"/>
              </a:spcAft>
              <a:buFont typeface="Arial" panose="020B0604020202020204" pitchFamily="34" charset="0"/>
              <a:buChar char="•"/>
            </a:pPr>
            <a:r>
              <a:rPr lang="es-ES" dirty="0" err="1"/>
              <a:t>Workers</a:t>
            </a:r>
            <a:r>
              <a:rPr lang="es-ES" dirty="0"/>
              <a:t> </a:t>
            </a:r>
            <a:r>
              <a:rPr lang="es-ES" dirty="0" err="1"/>
              <a:t>visited</a:t>
            </a:r>
            <a:endParaRPr lang="es-ES" dirty="0"/>
          </a:p>
        </p:txBody>
      </p:sp>
    </p:spTree>
    <p:extLst>
      <p:ext uri="{BB962C8B-B14F-4D97-AF65-F5344CB8AC3E}">
        <p14:creationId xmlns:p14="http://schemas.microsoft.com/office/powerpoint/2010/main" xmlns="" val="6267330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2"/>
        <p:cNvGrpSpPr/>
        <p:nvPr/>
      </p:nvGrpSpPr>
      <p:grpSpPr>
        <a:xfrm>
          <a:off x="0" y="0"/>
          <a:ext cx="0" cy="0"/>
          <a:chOff x="0" y="0"/>
          <a:chExt cx="0" cy="0"/>
        </a:xfrm>
      </p:grpSpPr>
      <p:sp>
        <p:nvSpPr>
          <p:cNvPr id="63" name="Shape 63"/>
          <p:cNvSpPr txBox="1">
            <a:spLocks noGrp="1"/>
          </p:cNvSpPr>
          <p:nvPr>
            <p:ph type="title"/>
          </p:nvPr>
        </p:nvSpPr>
        <p:spPr>
          <a:xfrm>
            <a:off x="311700" y="445025"/>
            <a:ext cx="8520600" cy="572700"/>
          </a:xfrm>
          <a:prstGeom prst="rect">
            <a:avLst/>
          </a:prstGeom>
        </p:spPr>
        <p:txBody>
          <a:bodyPr lIns="91425" tIns="91425" rIns="91425" bIns="91425" anchor="t" anchorCtr="0">
            <a:noAutofit/>
          </a:bodyPr>
          <a:lstStyle/>
          <a:p>
            <a:pPr lvl="0">
              <a:spcBef>
                <a:spcPts val="0"/>
              </a:spcBef>
              <a:buNone/>
            </a:pPr>
            <a:r>
              <a:rPr lang="es"/>
              <a:t>Goals of the meeting</a:t>
            </a:r>
          </a:p>
        </p:txBody>
      </p:sp>
      <p:sp>
        <p:nvSpPr>
          <p:cNvPr id="64" name="Shape 64"/>
          <p:cNvSpPr txBox="1">
            <a:spLocks noGrp="1"/>
          </p:cNvSpPr>
          <p:nvPr>
            <p:ph type="body" idx="1"/>
          </p:nvPr>
        </p:nvSpPr>
        <p:spPr>
          <a:xfrm>
            <a:off x="311700" y="1152475"/>
            <a:ext cx="8520600" cy="2844900"/>
          </a:xfrm>
          <a:prstGeom prst="rect">
            <a:avLst/>
          </a:prstGeom>
        </p:spPr>
        <p:txBody>
          <a:bodyPr lIns="91425" tIns="91425" rIns="91425" bIns="91425" anchor="t" anchorCtr="0">
            <a:noAutofit/>
          </a:bodyPr>
          <a:lstStyle/>
          <a:p>
            <a:pPr marL="457200" lvl="0" indent="-381000" rtl="0">
              <a:spcBef>
                <a:spcPts val="0"/>
              </a:spcBef>
              <a:spcAft>
                <a:spcPts val="0"/>
              </a:spcAft>
              <a:buClr>
                <a:srgbClr val="222222"/>
              </a:buClr>
              <a:buSzPct val="100000"/>
              <a:buFont typeface="Arial" panose="020B0604020202020204" pitchFamily="34" charset="0"/>
              <a:buChar char="•"/>
            </a:pPr>
            <a:r>
              <a:rPr lang="es" sz="2400" dirty="0">
                <a:solidFill>
                  <a:srgbClr val="222222"/>
                </a:solidFill>
                <a:latin typeface="Calibri"/>
                <a:ea typeface="Calibri"/>
                <a:cs typeface="Calibri"/>
                <a:sym typeface="Calibri"/>
              </a:rPr>
              <a:t>To better know each other</a:t>
            </a:r>
          </a:p>
          <a:p>
            <a:pPr marL="457200" lvl="0" indent="-381000" rtl="0">
              <a:spcBef>
                <a:spcPts val="0"/>
              </a:spcBef>
              <a:spcAft>
                <a:spcPts val="0"/>
              </a:spcAft>
              <a:buClr>
                <a:srgbClr val="222222"/>
              </a:buClr>
              <a:buSzPct val="100000"/>
              <a:buFont typeface="Arial" panose="020B0604020202020204" pitchFamily="34" charset="0"/>
              <a:buChar char="•"/>
            </a:pPr>
            <a:r>
              <a:rPr lang="es" sz="2400" dirty="0">
                <a:solidFill>
                  <a:srgbClr val="222222"/>
                </a:solidFill>
                <a:latin typeface="Calibri"/>
                <a:ea typeface="Calibri"/>
                <a:cs typeface="Calibri"/>
                <a:sym typeface="Calibri"/>
              </a:rPr>
              <a:t>To improve awareness of the details of the project</a:t>
            </a:r>
          </a:p>
          <a:p>
            <a:pPr marL="457200" lvl="0" indent="-381000" rtl="0">
              <a:spcBef>
                <a:spcPts val="0"/>
              </a:spcBef>
              <a:spcAft>
                <a:spcPts val="0"/>
              </a:spcAft>
              <a:buClr>
                <a:srgbClr val="222222"/>
              </a:buClr>
              <a:buSzPct val="100000"/>
              <a:buFont typeface="Arial" panose="020B0604020202020204" pitchFamily="34" charset="0"/>
              <a:buChar char="•"/>
            </a:pPr>
            <a:r>
              <a:rPr lang="es" sz="2400" dirty="0">
                <a:solidFill>
                  <a:srgbClr val="222222"/>
                </a:solidFill>
                <a:latin typeface="Calibri"/>
                <a:ea typeface="Calibri"/>
                <a:cs typeface="Calibri"/>
                <a:sym typeface="Calibri"/>
              </a:rPr>
              <a:t>To make it clear scope, methodology and reach of the field  work for each partner (includes agreements on the three preliminary issues), including how to deal with foreseeable difficulties</a:t>
            </a:r>
          </a:p>
          <a:p>
            <a:pPr lvl="0">
              <a:spcBef>
                <a:spcPts val="0"/>
              </a:spcBef>
              <a:buNone/>
            </a:pPr>
            <a:endParaRP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Interview </a:t>
            </a:r>
            <a:r>
              <a:rPr lang="es-ES" dirty="0" err="1"/>
              <a:t>with</a:t>
            </a:r>
            <a:r>
              <a:rPr lang="es-ES" dirty="0"/>
              <a:t> TUPAS 1</a:t>
            </a:r>
          </a:p>
        </p:txBody>
      </p:sp>
      <p:sp>
        <p:nvSpPr>
          <p:cNvPr id="3" name="Marcador de texto 2"/>
          <p:cNvSpPr>
            <a:spLocks noGrp="1"/>
          </p:cNvSpPr>
          <p:nvPr>
            <p:ph type="body" idx="1"/>
          </p:nvPr>
        </p:nvSpPr>
        <p:spPr/>
        <p:txBody>
          <a:bodyPr/>
          <a:lstStyle/>
          <a:p>
            <a:pPr>
              <a:spcAft>
                <a:spcPts val="0"/>
              </a:spcAft>
            </a:pPr>
            <a:r>
              <a:rPr lang="es-ES" dirty="0"/>
              <a:t>1. </a:t>
            </a:r>
            <a:r>
              <a:rPr lang="es-ES" dirty="0" err="1"/>
              <a:t>Task</a:t>
            </a:r>
            <a:r>
              <a:rPr lang="es-ES" dirty="0"/>
              <a:t>. </a:t>
            </a:r>
            <a:r>
              <a:rPr lang="es-ES" dirty="0" err="1"/>
              <a:t>Appointed</a:t>
            </a:r>
            <a:r>
              <a:rPr lang="es-ES" dirty="0"/>
              <a:t> </a:t>
            </a:r>
            <a:r>
              <a:rPr lang="es-ES" dirty="0" err="1"/>
              <a:t>when</a:t>
            </a:r>
            <a:r>
              <a:rPr lang="es-ES" dirty="0"/>
              <a:t>, </a:t>
            </a:r>
            <a:r>
              <a:rPr lang="es-ES" dirty="0" err="1"/>
              <a:t>by</a:t>
            </a:r>
            <a:r>
              <a:rPr lang="es-ES" dirty="0"/>
              <a:t> </a:t>
            </a:r>
            <a:r>
              <a:rPr lang="es-ES" dirty="0" err="1"/>
              <a:t>which</a:t>
            </a:r>
            <a:r>
              <a:rPr lang="es-ES" dirty="0"/>
              <a:t> </a:t>
            </a:r>
            <a:r>
              <a:rPr lang="es-ES" dirty="0" err="1"/>
              <a:t>union</a:t>
            </a:r>
            <a:r>
              <a:rPr lang="es-ES" dirty="0"/>
              <a:t>, </a:t>
            </a:r>
            <a:r>
              <a:rPr lang="es-ES" dirty="0" err="1"/>
              <a:t>how</a:t>
            </a:r>
            <a:r>
              <a:rPr lang="es-ES" dirty="0"/>
              <a:t>, and </a:t>
            </a:r>
            <a:r>
              <a:rPr lang="es-ES" dirty="0" err="1"/>
              <a:t>for</a:t>
            </a:r>
            <a:r>
              <a:rPr lang="es-ES" dirty="0"/>
              <a:t> </a:t>
            </a:r>
            <a:r>
              <a:rPr lang="es-ES" dirty="0" err="1"/>
              <a:t>which</a:t>
            </a:r>
            <a:r>
              <a:rPr lang="es-ES" dirty="0"/>
              <a:t> </a:t>
            </a:r>
            <a:r>
              <a:rPr lang="es-ES" dirty="0" err="1"/>
              <a:t>area-industry</a:t>
            </a:r>
            <a:r>
              <a:rPr lang="es-ES" dirty="0"/>
              <a:t> of </a:t>
            </a:r>
            <a:r>
              <a:rPr lang="es-ES" dirty="0" err="1"/>
              <a:t>SEs</a:t>
            </a:r>
            <a:r>
              <a:rPr lang="es-ES" dirty="0"/>
              <a:t>. (</a:t>
            </a:r>
            <a:r>
              <a:rPr lang="es-ES" dirty="0" err="1"/>
              <a:t>To</a:t>
            </a:r>
            <a:r>
              <a:rPr lang="es-ES" dirty="0"/>
              <a:t> be </a:t>
            </a:r>
            <a:r>
              <a:rPr lang="es-ES" dirty="0" err="1"/>
              <a:t>adapted</a:t>
            </a:r>
            <a:r>
              <a:rPr lang="es-ES" dirty="0"/>
              <a:t> </a:t>
            </a:r>
            <a:r>
              <a:rPr lang="es-ES" dirty="0" err="1"/>
              <a:t>to</a:t>
            </a:r>
            <a:r>
              <a:rPr lang="es-ES" dirty="0"/>
              <a:t> </a:t>
            </a:r>
            <a:r>
              <a:rPr lang="es-ES" dirty="0" err="1"/>
              <a:t>the</a:t>
            </a:r>
            <a:r>
              <a:rPr lang="es-ES" dirty="0"/>
              <a:t> </a:t>
            </a:r>
            <a:r>
              <a:rPr lang="es-ES" dirty="0" err="1"/>
              <a:t>information</a:t>
            </a:r>
            <a:r>
              <a:rPr lang="es-ES" dirty="0"/>
              <a:t> </a:t>
            </a:r>
            <a:r>
              <a:rPr lang="es-ES" dirty="0" err="1"/>
              <a:t>we</a:t>
            </a:r>
            <a:r>
              <a:rPr lang="es-ES" dirty="0"/>
              <a:t> </a:t>
            </a:r>
            <a:r>
              <a:rPr lang="es-ES" dirty="0" err="1"/>
              <a:t>allready</a:t>
            </a:r>
            <a:r>
              <a:rPr lang="es-ES" dirty="0"/>
              <a:t> </a:t>
            </a:r>
            <a:r>
              <a:rPr lang="es-ES" dirty="0" err="1"/>
              <a:t>have</a:t>
            </a:r>
            <a:r>
              <a:rPr lang="es-ES" dirty="0"/>
              <a:t>. NB. </a:t>
            </a:r>
            <a:r>
              <a:rPr lang="es-ES" dirty="0" err="1"/>
              <a:t>The</a:t>
            </a:r>
            <a:r>
              <a:rPr lang="es-ES" dirty="0"/>
              <a:t> </a:t>
            </a:r>
            <a:r>
              <a:rPr lang="es-ES" dirty="0" err="1"/>
              <a:t>relation</a:t>
            </a:r>
            <a:r>
              <a:rPr lang="es-ES" dirty="0"/>
              <a:t> </a:t>
            </a:r>
            <a:r>
              <a:rPr lang="es-ES" dirty="0" err="1"/>
              <a:t>to</a:t>
            </a:r>
            <a:r>
              <a:rPr lang="es-ES" dirty="0"/>
              <a:t> TUPAS </a:t>
            </a:r>
            <a:r>
              <a:rPr lang="es-ES" dirty="0" err="1"/>
              <a:t>between</a:t>
            </a:r>
            <a:r>
              <a:rPr lang="es-ES" dirty="0"/>
              <a:t> </a:t>
            </a:r>
            <a:r>
              <a:rPr lang="es-ES" dirty="0" err="1"/>
              <a:t>the</a:t>
            </a:r>
            <a:r>
              <a:rPr lang="es-ES" dirty="0"/>
              <a:t> </a:t>
            </a:r>
            <a:r>
              <a:rPr lang="es-ES" dirty="0" err="1"/>
              <a:t>separate</a:t>
            </a:r>
            <a:r>
              <a:rPr lang="es-ES" dirty="0"/>
              <a:t> </a:t>
            </a:r>
            <a:r>
              <a:rPr lang="es-ES" dirty="0" err="1"/>
              <a:t>national</a:t>
            </a:r>
            <a:r>
              <a:rPr lang="es-ES" dirty="0"/>
              <a:t> </a:t>
            </a:r>
            <a:r>
              <a:rPr lang="es-ES" dirty="0" err="1"/>
              <a:t>union</a:t>
            </a:r>
            <a:r>
              <a:rPr lang="es-ES" dirty="0"/>
              <a:t> </a:t>
            </a:r>
            <a:r>
              <a:rPr lang="es-ES" dirty="0" err="1"/>
              <a:t>federations</a:t>
            </a:r>
            <a:r>
              <a:rPr lang="es-ES" dirty="0"/>
              <a:t> </a:t>
            </a:r>
            <a:r>
              <a:rPr lang="es-ES" dirty="0" err="1"/>
              <a:t>should</a:t>
            </a:r>
            <a:r>
              <a:rPr lang="es-ES" dirty="0"/>
              <a:t> be </a:t>
            </a:r>
            <a:r>
              <a:rPr lang="es-ES" dirty="0" err="1"/>
              <a:t>clarified</a:t>
            </a:r>
            <a:r>
              <a:rPr lang="es-ES" dirty="0"/>
              <a:t>.</a:t>
            </a:r>
          </a:p>
          <a:p>
            <a:pPr>
              <a:spcAft>
                <a:spcPts val="0"/>
              </a:spcAft>
            </a:pPr>
            <a:r>
              <a:rPr lang="es-ES" dirty="0"/>
              <a:t> </a:t>
            </a:r>
          </a:p>
          <a:p>
            <a:pPr>
              <a:spcAft>
                <a:spcPts val="0"/>
              </a:spcAft>
            </a:pPr>
            <a:r>
              <a:rPr lang="es-ES" dirty="0"/>
              <a:t>2. </a:t>
            </a:r>
            <a:r>
              <a:rPr lang="es-ES" dirty="0" err="1"/>
              <a:t>Background</a:t>
            </a:r>
            <a:r>
              <a:rPr lang="es-ES" dirty="0"/>
              <a:t>: Age, original </a:t>
            </a:r>
            <a:r>
              <a:rPr lang="es-ES" dirty="0" err="1"/>
              <a:t>job</a:t>
            </a:r>
            <a:r>
              <a:rPr lang="es-ES" dirty="0"/>
              <a:t>, </a:t>
            </a:r>
            <a:r>
              <a:rPr lang="es-ES" dirty="0" err="1"/>
              <a:t>union</a:t>
            </a:r>
            <a:r>
              <a:rPr lang="es-ES" dirty="0"/>
              <a:t> </a:t>
            </a:r>
            <a:r>
              <a:rPr lang="es-ES" dirty="0" err="1"/>
              <a:t>experience</a:t>
            </a:r>
            <a:r>
              <a:rPr lang="es-ES" dirty="0"/>
              <a:t>, OHS </a:t>
            </a:r>
            <a:r>
              <a:rPr lang="es-ES" dirty="0" err="1"/>
              <a:t>experience</a:t>
            </a:r>
            <a:r>
              <a:rPr lang="es-ES" dirty="0"/>
              <a:t> and training, time as TUPA</a:t>
            </a:r>
          </a:p>
          <a:p>
            <a:pPr>
              <a:spcAft>
                <a:spcPts val="0"/>
              </a:spcAft>
            </a:pPr>
            <a:r>
              <a:rPr lang="es-ES" dirty="0"/>
              <a:t> </a:t>
            </a:r>
          </a:p>
          <a:p>
            <a:pPr>
              <a:spcAft>
                <a:spcPts val="0"/>
              </a:spcAft>
            </a:pPr>
            <a:endParaRPr lang="es-ES" dirty="0"/>
          </a:p>
        </p:txBody>
      </p:sp>
    </p:spTree>
    <p:extLst>
      <p:ext uri="{BB962C8B-B14F-4D97-AF65-F5344CB8AC3E}">
        <p14:creationId xmlns:p14="http://schemas.microsoft.com/office/powerpoint/2010/main" xmlns="" val="22398645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Interview </a:t>
            </a:r>
            <a:r>
              <a:rPr lang="es-ES" dirty="0" err="1"/>
              <a:t>with</a:t>
            </a:r>
            <a:r>
              <a:rPr lang="es-ES" dirty="0"/>
              <a:t> TUPAS 2</a:t>
            </a:r>
          </a:p>
        </p:txBody>
      </p:sp>
      <p:sp>
        <p:nvSpPr>
          <p:cNvPr id="3" name="Marcador de texto 2"/>
          <p:cNvSpPr>
            <a:spLocks noGrp="1"/>
          </p:cNvSpPr>
          <p:nvPr>
            <p:ph type="body" idx="1"/>
          </p:nvPr>
        </p:nvSpPr>
        <p:spPr/>
        <p:txBody>
          <a:bodyPr/>
          <a:lstStyle/>
          <a:p>
            <a:pPr>
              <a:spcAft>
                <a:spcPts val="0"/>
              </a:spcAft>
            </a:pPr>
            <a:r>
              <a:rPr lang="es-ES" dirty="0"/>
              <a:t>3. Describe 'a normal </a:t>
            </a:r>
            <a:r>
              <a:rPr lang="es-ES" dirty="0" err="1"/>
              <a:t>day</a:t>
            </a:r>
            <a:r>
              <a:rPr lang="es-ES" dirty="0"/>
              <a:t> </a:t>
            </a:r>
            <a:r>
              <a:rPr lang="es-ES" dirty="0" err="1"/>
              <a:t>on</a:t>
            </a:r>
            <a:r>
              <a:rPr lang="es-ES" dirty="0"/>
              <a:t> </a:t>
            </a:r>
            <a:r>
              <a:rPr lang="es-ES" dirty="0" err="1"/>
              <a:t>the</a:t>
            </a:r>
            <a:r>
              <a:rPr lang="es-ES" dirty="0"/>
              <a:t> </a:t>
            </a:r>
            <a:r>
              <a:rPr lang="es-ES" dirty="0" err="1"/>
              <a:t>job</a:t>
            </a:r>
            <a:r>
              <a:rPr lang="es-ES" dirty="0"/>
              <a:t>'. </a:t>
            </a:r>
            <a:r>
              <a:rPr lang="es-ES" dirty="0" err="1"/>
              <a:t>The</a:t>
            </a:r>
            <a:r>
              <a:rPr lang="es-ES" dirty="0"/>
              <a:t> </a:t>
            </a:r>
            <a:r>
              <a:rPr lang="es-ES" dirty="0" err="1"/>
              <a:t>practical</a:t>
            </a:r>
            <a:r>
              <a:rPr lang="es-ES" dirty="0"/>
              <a:t> </a:t>
            </a:r>
            <a:r>
              <a:rPr lang="es-ES" dirty="0" err="1"/>
              <a:t>setting</a:t>
            </a:r>
            <a:r>
              <a:rPr lang="es-ES" dirty="0"/>
              <a:t> of </a:t>
            </a:r>
            <a:r>
              <a:rPr lang="es-ES" dirty="0" err="1"/>
              <a:t>traveling</a:t>
            </a:r>
            <a:r>
              <a:rPr lang="es-ES" dirty="0"/>
              <a:t> </a:t>
            </a:r>
            <a:r>
              <a:rPr lang="es-ES" dirty="0" err="1"/>
              <a:t>etc</a:t>
            </a:r>
            <a:r>
              <a:rPr lang="es-ES" dirty="0"/>
              <a:t>, </a:t>
            </a:r>
            <a:r>
              <a:rPr lang="es-ES" dirty="0" err="1"/>
              <a:t>but</a:t>
            </a:r>
            <a:r>
              <a:rPr lang="es-ES" dirty="0"/>
              <a:t> </a:t>
            </a:r>
            <a:r>
              <a:rPr lang="es-ES" dirty="0" err="1"/>
              <a:t>especially</a:t>
            </a:r>
            <a:r>
              <a:rPr lang="es-ES" dirty="0"/>
              <a:t> </a:t>
            </a:r>
            <a:r>
              <a:rPr lang="es-ES" dirty="0" err="1"/>
              <a:t>what</a:t>
            </a:r>
            <a:r>
              <a:rPr lang="es-ES" dirty="0"/>
              <a:t> </a:t>
            </a:r>
            <a:r>
              <a:rPr lang="es-ES" dirty="0" err="1"/>
              <a:t>happens</a:t>
            </a:r>
            <a:r>
              <a:rPr lang="es-ES" dirty="0"/>
              <a:t> </a:t>
            </a:r>
            <a:r>
              <a:rPr lang="es-ES" dirty="0" err="1"/>
              <a:t>during</a:t>
            </a:r>
            <a:r>
              <a:rPr lang="es-ES" dirty="0"/>
              <a:t> </a:t>
            </a:r>
            <a:r>
              <a:rPr lang="es-ES" dirty="0" err="1"/>
              <a:t>visits</a:t>
            </a:r>
            <a:r>
              <a:rPr lang="es-ES" dirty="0"/>
              <a:t>, </a:t>
            </a:r>
            <a:r>
              <a:rPr lang="es-ES" dirty="0" err="1"/>
              <a:t>the</a:t>
            </a:r>
            <a:r>
              <a:rPr lang="es-ES" dirty="0"/>
              <a:t> </a:t>
            </a:r>
            <a:r>
              <a:rPr lang="es-ES" dirty="0" err="1"/>
              <a:t>interaction</a:t>
            </a:r>
            <a:r>
              <a:rPr lang="es-ES" dirty="0"/>
              <a:t> </a:t>
            </a:r>
            <a:r>
              <a:rPr lang="es-ES" dirty="0" err="1"/>
              <a:t>with</a:t>
            </a:r>
            <a:r>
              <a:rPr lang="es-ES" dirty="0"/>
              <a:t> </a:t>
            </a:r>
            <a:r>
              <a:rPr lang="es-ES" dirty="0" err="1"/>
              <a:t>workers</a:t>
            </a:r>
            <a:r>
              <a:rPr lang="es-ES" dirty="0"/>
              <a:t> and managers. </a:t>
            </a:r>
          </a:p>
          <a:p>
            <a:pPr>
              <a:spcAft>
                <a:spcPts val="0"/>
              </a:spcAft>
            </a:pPr>
            <a:endParaRPr lang="es-ES" dirty="0"/>
          </a:p>
          <a:p>
            <a:pPr>
              <a:spcAft>
                <a:spcPts val="0"/>
              </a:spcAft>
            </a:pPr>
            <a:r>
              <a:rPr lang="es-ES" dirty="0" err="1"/>
              <a:t>What</a:t>
            </a:r>
            <a:r>
              <a:rPr lang="es-ES" dirty="0"/>
              <a:t> do </a:t>
            </a:r>
            <a:r>
              <a:rPr lang="es-ES" dirty="0" err="1"/>
              <a:t>they</a:t>
            </a:r>
            <a:r>
              <a:rPr lang="es-ES" dirty="0"/>
              <a:t> </a:t>
            </a:r>
            <a:r>
              <a:rPr lang="es-ES" dirty="0" err="1"/>
              <a:t>actually</a:t>
            </a:r>
            <a:r>
              <a:rPr lang="es-ES" dirty="0"/>
              <a:t> do: </a:t>
            </a:r>
            <a:r>
              <a:rPr lang="es-ES" dirty="0" err="1"/>
              <a:t>inspection</a:t>
            </a:r>
            <a:r>
              <a:rPr lang="es-ES" dirty="0"/>
              <a:t>, </a:t>
            </a:r>
            <a:r>
              <a:rPr lang="es-ES" dirty="0" err="1"/>
              <a:t>investigation</a:t>
            </a:r>
            <a:r>
              <a:rPr lang="es-ES" dirty="0"/>
              <a:t> and </a:t>
            </a:r>
            <a:r>
              <a:rPr lang="es-ES" dirty="0" err="1"/>
              <a:t>complaints</a:t>
            </a:r>
            <a:r>
              <a:rPr lang="es-ES" dirty="0"/>
              <a:t>, </a:t>
            </a:r>
            <a:r>
              <a:rPr lang="es-ES" dirty="0" err="1"/>
              <a:t>where</a:t>
            </a:r>
            <a:r>
              <a:rPr lang="es-ES" dirty="0"/>
              <a:t> do </a:t>
            </a:r>
            <a:r>
              <a:rPr lang="es-ES" dirty="0" err="1"/>
              <a:t>they</a:t>
            </a:r>
            <a:r>
              <a:rPr lang="es-ES" dirty="0"/>
              <a:t> </a:t>
            </a:r>
            <a:r>
              <a:rPr lang="es-ES" dirty="0" err="1"/>
              <a:t>get</a:t>
            </a:r>
            <a:r>
              <a:rPr lang="es-ES" dirty="0"/>
              <a:t> </a:t>
            </a:r>
            <a:r>
              <a:rPr lang="es-ES" dirty="0" err="1"/>
              <a:t>info</a:t>
            </a:r>
            <a:r>
              <a:rPr lang="es-ES" dirty="0"/>
              <a:t>, </a:t>
            </a:r>
            <a:r>
              <a:rPr lang="es-ES" dirty="0" err="1"/>
              <a:t>how</a:t>
            </a:r>
            <a:r>
              <a:rPr lang="es-ES" dirty="0"/>
              <a:t> do </a:t>
            </a:r>
            <a:r>
              <a:rPr lang="es-ES" dirty="0" err="1"/>
              <a:t>they</a:t>
            </a:r>
            <a:r>
              <a:rPr lang="es-ES" dirty="0"/>
              <a:t> plan </a:t>
            </a:r>
            <a:r>
              <a:rPr lang="es-ES" dirty="0" err="1"/>
              <a:t>thier</a:t>
            </a:r>
            <a:r>
              <a:rPr lang="es-ES" dirty="0"/>
              <a:t> </a:t>
            </a:r>
            <a:r>
              <a:rPr lang="es-ES" dirty="0" err="1"/>
              <a:t>work</a:t>
            </a:r>
            <a:r>
              <a:rPr lang="es-ES" dirty="0"/>
              <a:t> (</a:t>
            </a:r>
            <a:r>
              <a:rPr lang="es-ES" dirty="0" err="1"/>
              <a:t>useful</a:t>
            </a:r>
            <a:r>
              <a:rPr lang="es-ES" dirty="0"/>
              <a:t> </a:t>
            </a:r>
            <a:r>
              <a:rPr lang="es-ES" dirty="0" err="1"/>
              <a:t>to</a:t>
            </a:r>
            <a:r>
              <a:rPr lang="es-ES" dirty="0"/>
              <a:t> look  </a:t>
            </a:r>
            <a:r>
              <a:rPr lang="es-ES" dirty="0" err="1"/>
              <a:t>literature</a:t>
            </a:r>
            <a:r>
              <a:rPr lang="es-ES" dirty="0"/>
              <a:t> </a:t>
            </a:r>
            <a:r>
              <a:rPr lang="es-ES" dirty="0" err="1"/>
              <a:t>on</a:t>
            </a:r>
            <a:r>
              <a:rPr lang="es-ES" dirty="0"/>
              <a:t> </a:t>
            </a:r>
            <a:r>
              <a:rPr lang="es-ES" dirty="0" err="1"/>
              <a:t>how</a:t>
            </a:r>
            <a:r>
              <a:rPr lang="es-ES" dirty="0"/>
              <a:t> OHS </a:t>
            </a:r>
            <a:r>
              <a:rPr lang="es-ES" dirty="0" err="1"/>
              <a:t>operate</a:t>
            </a:r>
            <a:r>
              <a:rPr lang="es-ES" dirty="0"/>
              <a:t>)</a:t>
            </a:r>
          </a:p>
          <a:p>
            <a:pPr>
              <a:spcAft>
                <a:spcPts val="0"/>
              </a:spcAft>
            </a:pPr>
            <a:endParaRPr lang="es-ES" dirty="0"/>
          </a:p>
          <a:p>
            <a:r>
              <a:rPr lang="es-ES" dirty="0"/>
              <a:t> </a:t>
            </a:r>
          </a:p>
          <a:p>
            <a:endParaRPr lang="es-ES" dirty="0"/>
          </a:p>
        </p:txBody>
      </p:sp>
    </p:spTree>
    <p:extLst>
      <p:ext uri="{BB962C8B-B14F-4D97-AF65-F5344CB8AC3E}">
        <p14:creationId xmlns:p14="http://schemas.microsoft.com/office/powerpoint/2010/main" xmlns="" val="110613480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Interview </a:t>
            </a:r>
            <a:r>
              <a:rPr lang="es-ES" dirty="0" err="1"/>
              <a:t>with</a:t>
            </a:r>
            <a:r>
              <a:rPr lang="es-ES" dirty="0"/>
              <a:t> TUPAS 3</a:t>
            </a:r>
          </a:p>
        </p:txBody>
      </p:sp>
      <p:sp>
        <p:nvSpPr>
          <p:cNvPr id="3" name="Marcador de texto 2"/>
          <p:cNvSpPr>
            <a:spLocks noGrp="1"/>
          </p:cNvSpPr>
          <p:nvPr>
            <p:ph type="body" idx="1"/>
          </p:nvPr>
        </p:nvSpPr>
        <p:spPr/>
        <p:txBody>
          <a:bodyPr/>
          <a:lstStyle/>
          <a:p>
            <a:pPr>
              <a:lnSpc>
                <a:spcPct val="100000"/>
              </a:lnSpc>
              <a:spcAft>
                <a:spcPts val="0"/>
              </a:spcAft>
            </a:pPr>
            <a:r>
              <a:rPr lang="es-ES" dirty="0"/>
              <a:t>4. </a:t>
            </a:r>
            <a:r>
              <a:rPr lang="es-ES" dirty="0" err="1"/>
              <a:t>What</a:t>
            </a:r>
            <a:r>
              <a:rPr lang="es-ES" dirty="0"/>
              <a:t> </a:t>
            </a:r>
            <a:r>
              <a:rPr lang="es-ES" dirty="0" err="1"/>
              <a:t>promotes</a:t>
            </a:r>
            <a:r>
              <a:rPr lang="es-ES" dirty="0"/>
              <a:t> a </a:t>
            </a:r>
            <a:r>
              <a:rPr lang="es-ES" dirty="0" err="1"/>
              <a:t>good</a:t>
            </a:r>
            <a:r>
              <a:rPr lang="es-ES" dirty="0"/>
              <a:t> </a:t>
            </a:r>
            <a:r>
              <a:rPr lang="es-ES" dirty="0" err="1"/>
              <a:t>interaction</a:t>
            </a:r>
            <a:r>
              <a:rPr lang="es-ES" dirty="0"/>
              <a:t> </a:t>
            </a:r>
            <a:r>
              <a:rPr lang="es-ES" dirty="0" err="1"/>
              <a:t>that</a:t>
            </a:r>
            <a:r>
              <a:rPr lang="es-ES" dirty="0"/>
              <a:t> </a:t>
            </a:r>
            <a:r>
              <a:rPr lang="es-ES" dirty="0" err="1"/>
              <a:t>result</a:t>
            </a:r>
            <a:r>
              <a:rPr lang="es-ES" dirty="0"/>
              <a:t> in OHS </a:t>
            </a:r>
            <a:r>
              <a:rPr lang="es-ES" dirty="0" err="1"/>
              <a:t>improvements</a:t>
            </a:r>
            <a:r>
              <a:rPr lang="es-ES" dirty="0"/>
              <a:t>, and </a:t>
            </a:r>
            <a:r>
              <a:rPr lang="es-ES" dirty="0" err="1"/>
              <a:t>what</a:t>
            </a:r>
            <a:r>
              <a:rPr lang="es-ES" dirty="0"/>
              <a:t> </a:t>
            </a:r>
            <a:r>
              <a:rPr lang="es-ES" dirty="0" err="1"/>
              <a:t>obstructs</a:t>
            </a:r>
            <a:r>
              <a:rPr lang="es-ES" dirty="0"/>
              <a:t> </a:t>
            </a:r>
            <a:r>
              <a:rPr lang="es-ES" dirty="0" err="1"/>
              <a:t>these</a:t>
            </a:r>
            <a:r>
              <a:rPr lang="es-ES" dirty="0"/>
              <a:t>? (</a:t>
            </a:r>
            <a:r>
              <a:rPr lang="es-ES" dirty="0" err="1"/>
              <a:t>This</a:t>
            </a:r>
            <a:r>
              <a:rPr lang="es-ES" dirty="0"/>
              <a:t> </a:t>
            </a:r>
            <a:r>
              <a:rPr lang="es-ES" dirty="0" err="1"/>
              <a:t>is</a:t>
            </a:r>
            <a:r>
              <a:rPr lang="es-ES" dirty="0"/>
              <a:t> </a:t>
            </a:r>
            <a:r>
              <a:rPr lang="es-ES" dirty="0" err="1"/>
              <a:t>the</a:t>
            </a:r>
            <a:r>
              <a:rPr lang="es-ES" dirty="0"/>
              <a:t> </a:t>
            </a:r>
            <a:r>
              <a:rPr lang="es-ES" dirty="0" err="1"/>
              <a:t>major</a:t>
            </a:r>
            <a:r>
              <a:rPr lang="es-ES" dirty="0"/>
              <a:t> </a:t>
            </a:r>
            <a:r>
              <a:rPr lang="es-ES" dirty="0" err="1"/>
              <a:t>question</a:t>
            </a:r>
            <a:r>
              <a:rPr lang="es-ES" dirty="0"/>
              <a:t> </a:t>
            </a:r>
            <a:r>
              <a:rPr lang="es-ES" dirty="0" err="1"/>
              <a:t>to</a:t>
            </a:r>
            <a:r>
              <a:rPr lang="es-ES" dirty="0"/>
              <a:t> explore) </a:t>
            </a:r>
            <a:r>
              <a:rPr lang="es-ES" dirty="0" err="1"/>
              <a:t>For</a:t>
            </a:r>
            <a:r>
              <a:rPr lang="es-ES" dirty="0"/>
              <a:t> </a:t>
            </a:r>
            <a:r>
              <a:rPr lang="es-ES" dirty="0" err="1"/>
              <a:t>example</a:t>
            </a:r>
            <a:r>
              <a:rPr lang="es-ES" dirty="0"/>
              <a:t>:</a:t>
            </a:r>
          </a:p>
          <a:p>
            <a:pPr>
              <a:lnSpc>
                <a:spcPct val="100000"/>
              </a:lnSpc>
              <a:spcAft>
                <a:spcPts val="0"/>
              </a:spcAft>
            </a:pPr>
            <a:r>
              <a:rPr lang="es-ES" dirty="0"/>
              <a:t>- managers' and </a:t>
            </a:r>
            <a:r>
              <a:rPr lang="es-ES" dirty="0" err="1"/>
              <a:t>workers</a:t>
            </a:r>
            <a:r>
              <a:rPr lang="es-ES" dirty="0"/>
              <a:t>' </a:t>
            </a:r>
            <a:r>
              <a:rPr lang="es-ES" dirty="0" err="1"/>
              <a:t>attidtudes</a:t>
            </a:r>
            <a:r>
              <a:rPr lang="es-ES" dirty="0"/>
              <a:t> </a:t>
            </a:r>
            <a:r>
              <a:rPr lang="es-ES" dirty="0" err="1"/>
              <a:t>respectivelly</a:t>
            </a:r>
            <a:r>
              <a:rPr lang="es-ES" dirty="0"/>
              <a:t>, </a:t>
            </a:r>
          </a:p>
          <a:p>
            <a:pPr marL="285750" indent="-285750">
              <a:lnSpc>
                <a:spcPct val="100000"/>
              </a:lnSpc>
              <a:spcAft>
                <a:spcPts val="0"/>
              </a:spcAft>
              <a:buFontTx/>
              <a:buChar char="-"/>
            </a:pPr>
            <a:r>
              <a:rPr lang="es-ES" dirty="0"/>
              <a:t>(</a:t>
            </a:r>
            <a:r>
              <a:rPr lang="es-ES" dirty="0" err="1"/>
              <a:t>lack</a:t>
            </a:r>
            <a:r>
              <a:rPr lang="es-ES" dirty="0"/>
              <a:t> of) local OHS </a:t>
            </a:r>
            <a:r>
              <a:rPr lang="es-ES" dirty="0" err="1"/>
              <a:t>knowledge</a:t>
            </a:r>
            <a:endParaRPr lang="es-ES" dirty="0"/>
          </a:p>
          <a:p>
            <a:pPr>
              <a:lnSpc>
                <a:spcPct val="100000"/>
              </a:lnSpc>
              <a:spcAft>
                <a:spcPts val="0"/>
              </a:spcAft>
            </a:pPr>
            <a:endParaRPr lang="es-ES" sz="1400" dirty="0"/>
          </a:p>
          <a:p>
            <a:pPr>
              <a:lnSpc>
                <a:spcPct val="100000"/>
              </a:lnSpc>
              <a:spcAft>
                <a:spcPts val="0"/>
              </a:spcAft>
            </a:pPr>
            <a:r>
              <a:rPr lang="es-ES" sz="1400" dirty="0" err="1"/>
              <a:t>This</a:t>
            </a:r>
            <a:r>
              <a:rPr lang="es-ES" sz="1400" dirty="0"/>
              <a:t> </a:t>
            </a:r>
            <a:r>
              <a:rPr lang="es-ES" sz="1400" dirty="0" err="1"/>
              <a:t>question</a:t>
            </a:r>
            <a:r>
              <a:rPr lang="es-ES" sz="1400" dirty="0"/>
              <a:t> </a:t>
            </a:r>
            <a:r>
              <a:rPr lang="es-ES" sz="1400" dirty="0" err="1"/>
              <a:t>should</a:t>
            </a:r>
            <a:r>
              <a:rPr lang="es-ES" sz="1400" dirty="0"/>
              <a:t> be </a:t>
            </a:r>
            <a:r>
              <a:rPr lang="es-ES" sz="1400" dirty="0" err="1"/>
              <a:t>rephrased</a:t>
            </a:r>
            <a:r>
              <a:rPr lang="es-ES" sz="1400" dirty="0"/>
              <a:t> in </a:t>
            </a:r>
            <a:r>
              <a:rPr lang="es-ES" sz="1400" dirty="0" err="1"/>
              <a:t>terms</a:t>
            </a:r>
            <a:r>
              <a:rPr lang="es-ES" sz="1400" dirty="0"/>
              <a:t> of: </a:t>
            </a:r>
            <a:r>
              <a:rPr lang="en-GB" sz="1400" dirty="0"/>
              <a:t>What are the supports and the constraints for TUPAS (and other union supporting) activities? Specify these, with descriptive examples. To allow productive comparison national reports should thus mainly be based on such facts, and detailed experience, with extracts of interviews, but they should have less of their own analysis of their data.</a:t>
            </a:r>
          </a:p>
          <a:p>
            <a:pPr>
              <a:lnSpc>
                <a:spcPct val="100000"/>
              </a:lnSpc>
              <a:spcAft>
                <a:spcPts val="0"/>
              </a:spcAft>
            </a:pPr>
            <a:endParaRPr lang="en-GB" sz="1400" dirty="0"/>
          </a:p>
          <a:p>
            <a:pPr>
              <a:lnSpc>
                <a:spcPct val="100000"/>
              </a:lnSpc>
              <a:spcAft>
                <a:spcPts val="0"/>
              </a:spcAft>
            </a:pPr>
            <a:r>
              <a:rPr lang="en-GB" dirty="0"/>
              <a:t>Ask for examples of best and worst experiences</a:t>
            </a:r>
          </a:p>
          <a:p>
            <a:pPr>
              <a:spcAft>
                <a:spcPts val="0"/>
              </a:spcAft>
            </a:pPr>
            <a:endParaRPr lang="en-GB" sz="1400" dirty="0"/>
          </a:p>
          <a:p>
            <a:pPr>
              <a:spcAft>
                <a:spcPts val="0"/>
              </a:spcAft>
            </a:pPr>
            <a:endParaRPr lang="es-ES" sz="1400" dirty="0"/>
          </a:p>
          <a:p>
            <a:endParaRPr lang="es-ES" dirty="0"/>
          </a:p>
        </p:txBody>
      </p:sp>
    </p:spTree>
    <p:extLst>
      <p:ext uri="{BB962C8B-B14F-4D97-AF65-F5344CB8AC3E}">
        <p14:creationId xmlns:p14="http://schemas.microsoft.com/office/powerpoint/2010/main" xmlns="" val="37351611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Interview </a:t>
            </a:r>
            <a:r>
              <a:rPr lang="es-ES" dirty="0" err="1"/>
              <a:t>with</a:t>
            </a:r>
            <a:r>
              <a:rPr lang="es-ES" dirty="0"/>
              <a:t> TUPAS 4</a:t>
            </a:r>
          </a:p>
        </p:txBody>
      </p:sp>
      <p:sp>
        <p:nvSpPr>
          <p:cNvPr id="3" name="Marcador de texto 2"/>
          <p:cNvSpPr>
            <a:spLocks noGrp="1"/>
          </p:cNvSpPr>
          <p:nvPr>
            <p:ph type="body" idx="1"/>
          </p:nvPr>
        </p:nvSpPr>
        <p:spPr/>
        <p:txBody>
          <a:bodyPr/>
          <a:lstStyle/>
          <a:p>
            <a:pPr>
              <a:spcAft>
                <a:spcPts val="0"/>
              </a:spcAft>
            </a:pPr>
            <a:r>
              <a:rPr lang="es-ES" dirty="0"/>
              <a:t>5. </a:t>
            </a:r>
            <a:r>
              <a:rPr lang="es-ES" dirty="0" err="1"/>
              <a:t>What</a:t>
            </a:r>
            <a:r>
              <a:rPr lang="es-ES" dirty="0"/>
              <a:t> </a:t>
            </a:r>
            <a:r>
              <a:rPr lang="es-ES" dirty="0" err="1"/>
              <a:t>could</a:t>
            </a:r>
            <a:r>
              <a:rPr lang="es-ES" dirty="0"/>
              <a:t> be </a:t>
            </a:r>
            <a:r>
              <a:rPr lang="es-ES" dirty="0" err="1"/>
              <a:t>changed</a:t>
            </a:r>
            <a:r>
              <a:rPr lang="es-ES" dirty="0"/>
              <a:t> </a:t>
            </a:r>
            <a:r>
              <a:rPr lang="es-ES" dirty="0" err="1"/>
              <a:t>for</a:t>
            </a:r>
            <a:r>
              <a:rPr lang="es-ES" dirty="0"/>
              <a:t> a </a:t>
            </a:r>
            <a:r>
              <a:rPr lang="es-ES" dirty="0" err="1"/>
              <a:t>better</a:t>
            </a:r>
            <a:r>
              <a:rPr lang="es-ES" dirty="0"/>
              <a:t> </a:t>
            </a:r>
            <a:r>
              <a:rPr lang="es-ES" dirty="0" err="1"/>
              <a:t>interaction-result</a:t>
            </a:r>
            <a:r>
              <a:rPr lang="es-ES" dirty="0"/>
              <a:t>?</a:t>
            </a:r>
          </a:p>
          <a:p>
            <a:pPr>
              <a:spcAft>
                <a:spcPts val="0"/>
              </a:spcAft>
            </a:pPr>
            <a:r>
              <a:rPr lang="es-ES" dirty="0"/>
              <a:t> </a:t>
            </a:r>
          </a:p>
          <a:p>
            <a:pPr>
              <a:spcAft>
                <a:spcPts val="0"/>
              </a:spcAft>
            </a:pPr>
            <a:r>
              <a:rPr lang="es-ES" dirty="0"/>
              <a:t>6. </a:t>
            </a:r>
            <a:r>
              <a:rPr lang="es-ES" dirty="0" err="1"/>
              <a:t>Influence</a:t>
            </a:r>
            <a:r>
              <a:rPr lang="es-ES" dirty="0"/>
              <a:t> </a:t>
            </a:r>
            <a:r>
              <a:rPr lang="es-ES" dirty="0" err="1"/>
              <a:t>on</a:t>
            </a:r>
            <a:r>
              <a:rPr lang="es-ES" dirty="0"/>
              <a:t> </a:t>
            </a:r>
            <a:r>
              <a:rPr lang="es-ES" dirty="0" err="1"/>
              <a:t>their</a:t>
            </a:r>
            <a:r>
              <a:rPr lang="es-ES" dirty="0"/>
              <a:t> TUPAS-</a:t>
            </a:r>
            <a:r>
              <a:rPr lang="es-ES" dirty="0" err="1"/>
              <a:t>task</a:t>
            </a:r>
            <a:r>
              <a:rPr lang="es-ES" dirty="0"/>
              <a:t> </a:t>
            </a:r>
            <a:r>
              <a:rPr lang="es-ES" dirty="0" err="1"/>
              <a:t>by</a:t>
            </a:r>
            <a:r>
              <a:rPr lang="es-ES" dirty="0"/>
              <a:t> </a:t>
            </a:r>
            <a:r>
              <a:rPr lang="es-ES" dirty="0" err="1"/>
              <a:t>labour</a:t>
            </a:r>
            <a:r>
              <a:rPr lang="es-ES" dirty="0"/>
              <a:t> </a:t>
            </a:r>
            <a:r>
              <a:rPr lang="es-ES" dirty="0" err="1"/>
              <a:t>market</a:t>
            </a:r>
            <a:r>
              <a:rPr lang="es-ES" dirty="0"/>
              <a:t> </a:t>
            </a:r>
            <a:r>
              <a:rPr lang="es-ES" dirty="0" err="1"/>
              <a:t>changes</a:t>
            </a:r>
            <a:r>
              <a:rPr lang="es-ES" dirty="0"/>
              <a:t>, </a:t>
            </a:r>
            <a:r>
              <a:rPr lang="es-ES" dirty="0" err="1"/>
              <a:t>both</a:t>
            </a:r>
            <a:r>
              <a:rPr lang="es-ES" dirty="0"/>
              <a:t> </a:t>
            </a:r>
            <a:r>
              <a:rPr lang="es-ES" dirty="0" err="1"/>
              <a:t>the</a:t>
            </a:r>
            <a:r>
              <a:rPr lang="es-ES" dirty="0"/>
              <a:t> TUPAS' </a:t>
            </a:r>
            <a:r>
              <a:rPr lang="es-ES" dirty="0" err="1"/>
              <a:t>situation</a:t>
            </a:r>
            <a:r>
              <a:rPr lang="es-ES" dirty="0"/>
              <a:t> and </a:t>
            </a:r>
            <a:r>
              <a:rPr lang="es-ES" dirty="0" err="1"/>
              <a:t>how</a:t>
            </a:r>
            <a:r>
              <a:rPr lang="es-ES" dirty="0"/>
              <a:t> </a:t>
            </a:r>
            <a:r>
              <a:rPr lang="es-ES" dirty="0" err="1"/>
              <a:t>they</a:t>
            </a:r>
            <a:r>
              <a:rPr lang="es-ES" dirty="0"/>
              <a:t> </a:t>
            </a:r>
            <a:r>
              <a:rPr lang="es-ES" dirty="0" err="1"/>
              <a:t>work</a:t>
            </a:r>
            <a:r>
              <a:rPr lang="es-ES" dirty="0"/>
              <a:t> . </a:t>
            </a:r>
            <a:r>
              <a:rPr lang="en-GB" sz="1400" dirty="0"/>
              <a:t>What happens if you (a TUPAS) find a self-employed, or a migrant workers? What do you do? How often does this happens? Illegal workers, outsourcing</a:t>
            </a:r>
            <a:endParaRPr lang="es-ES" sz="1400" dirty="0"/>
          </a:p>
          <a:p>
            <a:pPr>
              <a:spcAft>
                <a:spcPts val="0"/>
              </a:spcAft>
            </a:pPr>
            <a:r>
              <a:rPr lang="es-ES" dirty="0"/>
              <a:t> </a:t>
            </a:r>
          </a:p>
          <a:p>
            <a:pPr>
              <a:spcAft>
                <a:spcPts val="0"/>
              </a:spcAft>
            </a:pPr>
            <a:r>
              <a:rPr lang="es-ES" dirty="0"/>
              <a:t>7. </a:t>
            </a:r>
            <a:r>
              <a:rPr lang="es-ES" dirty="0" err="1"/>
              <a:t>Interactions</a:t>
            </a:r>
            <a:r>
              <a:rPr lang="es-ES" dirty="0"/>
              <a:t> </a:t>
            </a:r>
            <a:r>
              <a:rPr lang="es-ES" dirty="0" err="1"/>
              <a:t>between</a:t>
            </a:r>
            <a:r>
              <a:rPr lang="es-ES" dirty="0"/>
              <a:t> TUPAS and </a:t>
            </a:r>
            <a:r>
              <a:rPr lang="es-ES" dirty="0" err="1"/>
              <a:t>other</a:t>
            </a:r>
            <a:r>
              <a:rPr lang="es-ES" dirty="0"/>
              <a:t> </a:t>
            </a:r>
            <a:r>
              <a:rPr lang="es-ES" dirty="0" err="1"/>
              <a:t>union</a:t>
            </a:r>
            <a:r>
              <a:rPr lang="es-ES" dirty="0"/>
              <a:t> </a:t>
            </a:r>
            <a:r>
              <a:rPr lang="es-ES" dirty="0" err="1"/>
              <a:t>actions</a:t>
            </a:r>
            <a:r>
              <a:rPr lang="es-ES" dirty="0"/>
              <a:t>, and </a:t>
            </a:r>
            <a:r>
              <a:rPr lang="es-ES" dirty="0" err="1"/>
              <a:t>with</a:t>
            </a:r>
            <a:r>
              <a:rPr lang="es-ES" dirty="0"/>
              <a:t> </a:t>
            </a:r>
            <a:r>
              <a:rPr lang="es-ES" dirty="0" err="1"/>
              <a:t>other</a:t>
            </a:r>
            <a:r>
              <a:rPr lang="es-ES" dirty="0"/>
              <a:t> OHS </a:t>
            </a:r>
            <a:r>
              <a:rPr lang="es-ES" dirty="0" err="1"/>
              <a:t>actors</a:t>
            </a:r>
            <a:r>
              <a:rPr lang="es-ES" dirty="0"/>
              <a:t>. </a:t>
            </a:r>
            <a:r>
              <a:rPr lang="en-GB" sz="1400" dirty="0"/>
              <a:t>Mainly coordination with other union activities towards workplaces. Also contacts with the labour inspection</a:t>
            </a:r>
            <a:r>
              <a:rPr lang="en-GB" dirty="0"/>
              <a:t>. </a:t>
            </a:r>
            <a:endParaRPr lang="es-ES" dirty="0"/>
          </a:p>
          <a:p>
            <a:pPr>
              <a:spcAft>
                <a:spcPts val="0"/>
              </a:spcAft>
            </a:pPr>
            <a:endParaRPr lang="es-ES" dirty="0"/>
          </a:p>
          <a:p>
            <a:r>
              <a:rPr lang="es-ES" dirty="0"/>
              <a:t> </a:t>
            </a:r>
          </a:p>
        </p:txBody>
      </p:sp>
    </p:spTree>
    <p:extLst>
      <p:ext uri="{BB962C8B-B14F-4D97-AF65-F5344CB8AC3E}">
        <p14:creationId xmlns:p14="http://schemas.microsoft.com/office/powerpoint/2010/main" xmlns="" val="226707895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err="1"/>
              <a:t>Conclusions</a:t>
            </a:r>
            <a:r>
              <a:rPr lang="es-ES" dirty="0"/>
              <a:t> and </a:t>
            </a:r>
            <a:r>
              <a:rPr lang="es-ES" dirty="0" err="1"/>
              <a:t>assessment</a:t>
            </a:r>
            <a:endParaRPr lang="es-ES" dirty="0"/>
          </a:p>
        </p:txBody>
      </p:sp>
      <p:sp>
        <p:nvSpPr>
          <p:cNvPr id="3" name="Marcador de texto 2"/>
          <p:cNvSpPr>
            <a:spLocks noGrp="1"/>
          </p:cNvSpPr>
          <p:nvPr>
            <p:ph type="body" idx="1"/>
          </p:nvPr>
        </p:nvSpPr>
        <p:spPr/>
        <p:txBody>
          <a:bodyPr/>
          <a:lstStyle/>
          <a:p>
            <a:r>
              <a:rPr lang="es-ES" dirty="0" err="1"/>
              <a:t>The</a:t>
            </a:r>
            <a:r>
              <a:rPr lang="es-ES" dirty="0"/>
              <a:t> meeting has </a:t>
            </a:r>
            <a:r>
              <a:rPr lang="es-ES" dirty="0" err="1"/>
              <a:t>been</a:t>
            </a:r>
            <a:r>
              <a:rPr lang="es-ES" dirty="0"/>
              <a:t> </a:t>
            </a:r>
            <a:r>
              <a:rPr lang="es-ES" dirty="0" err="1"/>
              <a:t>very</a:t>
            </a:r>
            <a:r>
              <a:rPr lang="es-ES" dirty="0"/>
              <a:t> </a:t>
            </a:r>
            <a:r>
              <a:rPr lang="es-ES" dirty="0" err="1"/>
              <a:t>fruitful</a:t>
            </a:r>
            <a:r>
              <a:rPr lang="es-ES" dirty="0"/>
              <a:t>, </a:t>
            </a:r>
            <a:r>
              <a:rPr lang="es-ES" dirty="0" err="1"/>
              <a:t>because</a:t>
            </a:r>
            <a:r>
              <a:rPr lang="es-ES" dirty="0"/>
              <a:t> </a:t>
            </a:r>
            <a:r>
              <a:rPr lang="es-ES" dirty="0" err="1"/>
              <a:t>through</a:t>
            </a:r>
            <a:r>
              <a:rPr lang="es-ES" dirty="0"/>
              <a:t> </a:t>
            </a:r>
            <a:r>
              <a:rPr lang="es-ES" dirty="0" err="1"/>
              <a:t>the</a:t>
            </a:r>
            <a:r>
              <a:rPr lang="es-ES" dirty="0"/>
              <a:t> </a:t>
            </a:r>
            <a:r>
              <a:rPr lang="es-ES" dirty="0" err="1"/>
              <a:t>two</a:t>
            </a:r>
            <a:r>
              <a:rPr lang="es-ES" dirty="0"/>
              <a:t> </a:t>
            </a:r>
            <a:r>
              <a:rPr lang="es-ES" dirty="0" err="1"/>
              <a:t>days</a:t>
            </a:r>
            <a:r>
              <a:rPr lang="es-ES" dirty="0"/>
              <a:t> </a:t>
            </a:r>
            <a:r>
              <a:rPr lang="es-ES" dirty="0" err="1"/>
              <a:t>discussions</a:t>
            </a:r>
            <a:r>
              <a:rPr lang="es-ES" dirty="0"/>
              <a:t> </a:t>
            </a:r>
            <a:r>
              <a:rPr lang="es-ES" dirty="0" err="1"/>
              <a:t>we</a:t>
            </a:r>
            <a:r>
              <a:rPr lang="es-ES" dirty="0"/>
              <a:t> </a:t>
            </a:r>
            <a:r>
              <a:rPr lang="es-ES" dirty="0" err="1"/>
              <a:t>all</a:t>
            </a:r>
            <a:r>
              <a:rPr lang="es-ES" dirty="0"/>
              <a:t> </a:t>
            </a:r>
            <a:r>
              <a:rPr lang="es-ES" dirty="0" err="1"/>
              <a:t>have</a:t>
            </a:r>
            <a:r>
              <a:rPr lang="es-ES" dirty="0"/>
              <a:t> </a:t>
            </a:r>
            <a:r>
              <a:rPr lang="es-ES" dirty="0" err="1"/>
              <a:t>built</a:t>
            </a:r>
            <a:r>
              <a:rPr lang="es-ES" dirty="0"/>
              <a:t> a quite </a:t>
            </a:r>
            <a:r>
              <a:rPr lang="es-ES" dirty="0" err="1"/>
              <a:t>solid</a:t>
            </a:r>
            <a:r>
              <a:rPr lang="es-ES" dirty="0"/>
              <a:t> </a:t>
            </a:r>
            <a:r>
              <a:rPr lang="es-ES" dirty="0" err="1"/>
              <a:t>common</a:t>
            </a:r>
            <a:r>
              <a:rPr lang="es-ES" dirty="0"/>
              <a:t> </a:t>
            </a:r>
            <a:r>
              <a:rPr lang="es-ES" dirty="0" err="1"/>
              <a:t>understanding</a:t>
            </a:r>
            <a:r>
              <a:rPr lang="es-ES" dirty="0"/>
              <a:t> of </a:t>
            </a:r>
            <a:r>
              <a:rPr lang="es-ES" dirty="0" err="1"/>
              <a:t>the</a:t>
            </a:r>
            <a:r>
              <a:rPr lang="es-ES" dirty="0"/>
              <a:t> </a:t>
            </a:r>
            <a:r>
              <a:rPr lang="es-ES" dirty="0" err="1"/>
              <a:t>project</a:t>
            </a:r>
            <a:r>
              <a:rPr lang="es-ES" dirty="0"/>
              <a:t>, </a:t>
            </a:r>
            <a:r>
              <a:rPr lang="es-ES" dirty="0" err="1"/>
              <a:t>the</a:t>
            </a:r>
            <a:r>
              <a:rPr lang="es-ES" dirty="0"/>
              <a:t> </a:t>
            </a:r>
            <a:r>
              <a:rPr lang="es-ES" dirty="0" err="1"/>
              <a:t>work</a:t>
            </a:r>
            <a:r>
              <a:rPr lang="es-ES" dirty="0"/>
              <a:t> </a:t>
            </a:r>
            <a:r>
              <a:rPr lang="es-ES" dirty="0" err="1"/>
              <a:t>to</a:t>
            </a:r>
            <a:r>
              <a:rPr lang="es-ES" dirty="0"/>
              <a:t> do and </a:t>
            </a:r>
            <a:r>
              <a:rPr lang="es-ES" dirty="0" err="1"/>
              <a:t>the</a:t>
            </a:r>
            <a:r>
              <a:rPr lang="es-ES" dirty="0"/>
              <a:t> </a:t>
            </a:r>
            <a:r>
              <a:rPr lang="es-ES" dirty="0" err="1"/>
              <a:t>methods</a:t>
            </a:r>
            <a:r>
              <a:rPr lang="es-ES" dirty="0"/>
              <a:t> </a:t>
            </a:r>
            <a:r>
              <a:rPr lang="es-ES" dirty="0" err="1"/>
              <a:t>to</a:t>
            </a:r>
            <a:r>
              <a:rPr lang="es-ES" dirty="0"/>
              <a:t> do </a:t>
            </a:r>
            <a:r>
              <a:rPr lang="es-ES" dirty="0" err="1"/>
              <a:t>the</a:t>
            </a:r>
            <a:r>
              <a:rPr lang="es-ES" dirty="0"/>
              <a:t> </a:t>
            </a:r>
            <a:r>
              <a:rPr lang="es-ES" dirty="0" err="1"/>
              <a:t>work</a:t>
            </a:r>
            <a:r>
              <a:rPr lang="es-ES" dirty="0"/>
              <a:t>.</a:t>
            </a:r>
          </a:p>
          <a:p>
            <a:r>
              <a:rPr lang="es-ES" dirty="0" err="1"/>
              <a:t>There</a:t>
            </a:r>
            <a:r>
              <a:rPr lang="es-ES" dirty="0"/>
              <a:t> </a:t>
            </a:r>
            <a:r>
              <a:rPr lang="es-ES" dirty="0" err="1"/>
              <a:t>is</a:t>
            </a:r>
            <a:r>
              <a:rPr lang="es-ES" dirty="0"/>
              <a:t> no </a:t>
            </a:r>
            <a:r>
              <a:rPr lang="es-ES" dirty="0" err="1"/>
              <a:t>need</a:t>
            </a:r>
            <a:r>
              <a:rPr lang="es-ES" dirty="0"/>
              <a:t> </a:t>
            </a:r>
            <a:r>
              <a:rPr lang="es-ES" dirty="0" err="1"/>
              <a:t>to</a:t>
            </a:r>
            <a:r>
              <a:rPr lang="es-ES" dirty="0"/>
              <a:t> </a:t>
            </a:r>
            <a:r>
              <a:rPr lang="es-ES" dirty="0" err="1"/>
              <a:t>further</a:t>
            </a:r>
            <a:r>
              <a:rPr lang="es-ES" dirty="0"/>
              <a:t> refine </a:t>
            </a:r>
            <a:r>
              <a:rPr lang="es-ES" dirty="0" err="1"/>
              <a:t>the</a:t>
            </a:r>
            <a:r>
              <a:rPr lang="es-ES" dirty="0"/>
              <a:t> </a:t>
            </a:r>
            <a:r>
              <a:rPr lang="es-ES" dirty="0" err="1"/>
              <a:t>written</a:t>
            </a:r>
            <a:r>
              <a:rPr lang="es-ES" dirty="0"/>
              <a:t> drafts </a:t>
            </a:r>
            <a:r>
              <a:rPr lang="es-ES" dirty="0" err="1"/>
              <a:t>on</a:t>
            </a:r>
            <a:r>
              <a:rPr lang="es-ES" dirty="0"/>
              <a:t> conceptual </a:t>
            </a:r>
            <a:r>
              <a:rPr lang="es-ES" dirty="0" err="1"/>
              <a:t>framework</a:t>
            </a:r>
            <a:r>
              <a:rPr lang="es-ES" dirty="0"/>
              <a:t>, </a:t>
            </a:r>
            <a:r>
              <a:rPr lang="es-ES" dirty="0" err="1"/>
              <a:t>structure</a:t>
            </a:r>
            <a:r>
              <a:rPr lang="es-ES" dirty="0"/>
              <a:t> of </a:t>
            </a:r>
            <a:r>
              <a:rPr lang="es-ES" dirty="0" err="1"/>
              <a:t>national</a:t>
            </a:r>
            <a:r>
              <a:rPr lang="es-ES" dirty="0"/>
              <a:t> </a:t>
            </a:r>
            <a:r>
              <a:rPr lang="es-ES" dirty="0" err="1"/>
              <a:t>reports</a:t>
            </a:r>
            <a:r>
              <a:rPr lang="es-ES" dirty="0"/>
              <a:t> and </a:t>
            </a:r>
            <a:r>
              <a:rPr lang="es-ES" dirty="0" err="1"/>
              <a:t>guidelines</a:t>
            </a:r>
            <a:r>
              <a:rPr lang="es-ES" dirty="0"/>
              <a:t> </a:t>
            </a:r>
            <a:r>
              <a:rPr lang="es-ES" dirty="0" err="1"/>
              <a:t>to</a:t>
            </a:r>
            <a:r>
              <a:rPr lang="es-ES" dirty="0"/>
              <a:t> interview, as </a:t>
            </a:r>
            <a:r>
              <a:rPr lang="es-ES" dirty="0" err="1"/>
              <a:t>the</a:t>
            </a:r>
            <a:r>
              <a:rPr lang="es-ES" dirty="0"/>
              <a:t> </a:t>
            </a:r>
            <a:r>
              <a:rPr lang="es-ES" dirty="0" err="1"/>
              <a:t>existing</a:t>
            </a:r>
            <a:r>
              <a:rPr lang="es-ES" dirty="0"/>
              <a:t> </a:t>
            </a:r>
            <a:r>
              <a:rPr lang="es-ES" dirty="0" err="1"/>
              <a:t>documents</a:t>
            </a:r>
            <a:r>
              <a:rPr lang="es-ES" dirty="0"/>
              <a:t> and </a:t>
            </a:r>
            <a:r>
              <a:rPr lang="es-ES" dirty="0" err="1"/>
              <a:t>this</a:t>
            </a:r>
            <a:r>
              <a:rPr lang="es-ES" dirty="0"/>
              <a:t> resume of </a:t>
            </a:r>
            <a:r>
              <a:rPr lang="es-ES" dirty="0" err="1"/>
              <a:t>the</a:t>
            </a:r>
            <a:r>
              <a:rPr lang="es-ES" dirty="0"/>
              <a:t> debate </a:t>
            </a:r>
            <a:r>
              <a:rPr lang="es-ES" dirty="0" err="1"/>
              <a:t>provide</a:t>
            </a:r>
            <a:r>
              <a:rPr lang="es-ES" dirty="0"/>
              <a:t> </a:t>
            </a:r>
            <a:r>
              <a:rPr lang="es-ES" dirty="0" err="1"/>
              <a:t>enough</a:t>
            </a:r>
            <a:r>
              <a:rPr lang="es-ES" dirty="0"/>
              <a:t> </a:t>
            </a:r>
            <a:r>
              <a:rPr lang="es-ES" dirty="0" err="1"/>
              <a:t>information</a:t>
            </a:r>
            <a:r>
              <a:rPr lang="es-ES" dirty="0"/>
              <a:t> and </a:t>
            </a:r>
            <a:r>
              <a:rPr lang="es-ES" dirty="0" err="1"/>
              <a:t>guidance</a:t>
            </a:r>
            <a:r>
              <a:rPr lang="es-ES" dirty="0"/>
              <a:t> </a:t>
            </a:r>
            <a:r>
              <a:rPr lang="es-ES" dirty="0" err="1"/>
              <a:t>to</a:t>
            </a:r>
            <a:r>
              <a:rPr lang="es-ES" dirty="0"/>
              <a:t> </a:t>
            </a:r>
            <a:r>
              <a:rPr lang="es-ES" dirty="0" err="1"/>
              <a:t>proceed</a:t>
            </a:r>
            <a:r>
              <a:rPr lang="es-ES" dirty="0"/>
              <a:t> </a:t>
            </a:r>
            <a:r>
              <a:rPr lang="es-ES" dirty="0" err="1"/>
              <a:t>to</a:t>
            </a:r>
            <a:r>
              <a:rPr lang="es-ES" dirty="0"/>
              <a:t> </a:t>
            </a:r>
            <a:r>
              <a:rPr lang="es-ES" dirty="0" err="1"/>
              <a:t>national</a:t>
            </a:r>
            <a:r>
              <a:rPr lang="es-ES" dirty="0"/>
              <a:t> </a:t>
            </a:r>
            <a:r>
              <a:rPr lang="es-ES" dirty="0" err="1"/>
              <a:t>reports</a:t>
            </a:r>
            <a:r>
              <a:rPr lang="es-ES" dirty="0"/>
              <a:t>. </a:t>
            </a:r>
          </a:p>
        </p:txBody>
      </p:sp>
    </p:spTree>
    <p:extLst>
      <p:ext uri="{BB962C8B-B14F-4D97-AF65-F5344CB8AC3E}">
        <p14:creationId xmlns:p14="http://schemas.microsoft.com/office/powerpoint/2010/main" xmlns="" val="330065407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err="1"/>
              <a:t>How</a:t>
            </a:r>
            <a:r>
              <a:rPr lang="es-ES" dirty="0"/>
              <a:t> </a:t>
            </a:r>
            <a:r>
              <a:rPr lang="es-ES" dirty="0" err="1"/>
              <a:t>to</a:t>
            </a:r>
            <a:r>
              <a:rPr lang="es-ES" dirty="0"/>
              <a:t> </a:t>
            </a:r>
            <a:r>
              <a:rPr lang="es-ES" dirty="0" err="1"/>
              <a:t>continue</a:t>
            </a:r>
            <a:endParaRPr lang="es-ES" dirty="0"/>
          </a:p>
        </p:txBody>
      </p:sp>
      <p:sp>
        <p:nvSpPr>
          <p:cNvPr id="3" name="Marcador de texto 2"/>
          <p:cNvSpPr>
            <a:spLocks noGrp="1"/>
          </p:cNvSpPr>
          <p:nvPr>
            <p:ph type="body" idx="1"/>
          </p:nvPr>
        </p:nvSpPr>
        <p:spPr/>
        <p:txBody>
          <a:bodyPr/>
          <a:lstStyle/>
          <a:p>
            <a:pPr marL="342900" indent="-342900">
              <a:spcAft>
                <a:spcPts val="0"/>
              </a:spcAft>
              <a:buFont typeface="+mj-lt"/>
              <a:buAutoNum type="arabicPeriod"/>
            </a:pPr>
            <a:r>
              <a:rPr lang="es-ES" dirty="0"/>
              <a:t>David </a:t>
            </a:r>
            <a:r>
              <a:rPr lang="es-ES" dirty="0" err="1"/>
              <a:t>is</a:t>
            </a:r>
            <a:r>
              <a:rPr lang="es-ES" dirty="0"/>
              <a:t> </a:t>
            </a:r>
            <a:r>
              <a:rPr lang="es-ES" dirty="0" err="1"/>
              <a:t>going</a:t>
            </a:r>
            <a:r>
              <a:rPr lang="es-ES" dirty="0"/>
              <a:t> </a:t>
            </a:r>
            <a:r>
              <a:rPr lang="es-ES" dirty="0" err="1"/>
              <a:t>to</a:t>
            </a:r>
            <a:r>
              <a:rPr lang="es-ES" dirty="0"/>
              <a:t> prepare and </a:t>
            </a:r>
            <a:r>
              <a:rPr lang="es-ES" dirty="0" err="1"/>
              <a:t>circulate</a:t>
            </a:r>
            <a:r>
              <a:rPr lang="es-ES" dirty="0"/>
              <a:t> </a:t>
            </a:r>
            <a:r>
              <a:rPr lang="es-ES" dirty="0" err="1"/>
              <a:t>complementary</a:t>
            </a:r>
            <a:r>
              <a:rPr lang="es-ES" dirty="0"/>
              <a:t> </a:t>
            </a:r>
            <a:r>
              <a:rPr lang="es-ES" dirty="0" err="1"/>
              <a:t>information</a:t>
            </a:r>
            <a:r>
              <a:rPr lang="es-ES" dirty="0"/>
              <a:t> </a:t>
            </a:r>
            <a:r>
              <a:rPr lang="es-ES" dirty="0" err="1" smtClean="0"/>
              <a:t>on</a:t>
            </a:r>
            <a:r>
              <a:rPr lang="es-ES" dirty="0" smtClean="0"/>
              <a:t> </a:t>
            </a:r>
            <a:r>
              <a:rPr lang="es-ES" dirty="0" err="1" smtClean="0"/>
              <a:t>structure</a:t>
            </a:r>
            <a:r>
              <a:rPr lang="es-ES" dirty="0" smtClean="0"/>
              <a:t> of </a:t>
            </a:r>
            <a:r>
              <a:rPr lang="es-ES" dirty="0" err="1" smtClean="0"/>
              <a:t>national</a:t>
            </a:r>
            <a:r>
              <a:rPr lang="es-ES" dirty="0" smtClean="0"/>
              <a:t> </a:t>
            </a:r>
            <a:r>
              <a:rPr lang="es-ES" dirty="0" err="1" smtClean="0"/>
              <a:t>report</a:t>
            </a:r>
            <a:endParaRPr lang="es-ES" dirty="0" smtClean="0"/>
          </a:p>
          <a:p>
            <a:pPr marL="342900" indent="-342900">
              <a:spcAft>
                <a:spcPts val="0"/>
              </a:spcAft>
              <a:buFont typeface="+mj-lt"/>
              <a:buAutoNum type="arabicPeriod"/>
            </a:pPr>
            <a:r>
              <a:rPr lang="es-ES" dirty="0" err="1" smtClean="0"/>
              <a:t>We</a:t>
            </a:r>
            <a:r>
              <a:rPr lang="es-ES" dirty="0" smtClean="0"/>
              <a:t> </a:t>
            </a:r>
            <a:r>
              <a:rPr lang="es-ES" dirty="0"/>
              <a:t>can </a:t>
            </a:r>
            <a:r>
              <a:rPr lang="es-ES" dirty="0" err="1"/>
              <a:t>start</a:t>
            </a:r>
            <a:r>
              <a:rPr lang="es-ES" dirty="0"/>
              <a:t> </a:t>
            </a:r>
            <a:r>
              <a:rPr lang="es-ES" dirty="0" err="1"/>
              <a:t>working</a:t>
            </a:r>
            <a:r>
              <a:rPr lang="es-ES" dirty="0"/>
              <a:t> </a:t>
            </a:r>
            <a:r>
              <a:rPr lang="es-ES" dirty="0" err="1"/>
              <a:t>on</a:t>
            </a:r>
            <a:r>
              <a:rPr lang="es-ES" dirty="0"/>
              <a:t> </a:t>
            </a:r>
            <a:r>
              <a:rPr lang="es-ES" dirty="0" err="1"/>
              <a:t>national</a:t>
            </a:r>
            <a:r>
              <a:rPr lang="es-ES" dirty="0"/>
              <a:t> </a:t>
            </a:r>
            <a:r>
              <a:rPr lang="es-ES" dirty="0" err="1"/>
              <a:t>report</a:t>
            </a:r>
            <a:r>
              <a:rPr lang="es-ES" dirty="0"/>
              <a:t>. </a:t>
            </a:r>
            <a:r>
              <a:rPr lang="es-ES" sz="1400" dirty="0" err="1"/>
              <a:t>The</a:t>
            </a:r>
            <a:r>
              <a:rPr lang="es-ES" sz="1400" dirty="0"/>
              <a:t> </a:t>
            </a:r>
            <a:r>
              <a:rPr lang="es-ES" sz="1400" dirty="0" err="1"/>
              <a:t>content</a:t>
            </a:r>
            <a:r>
              <a:rPr lang="es-ES" sz="1400" dirty="0"/>
              <a:t> of </a:t>
            </a:r>
            <a:r>
              <a:rPr lang="es-ES" sz="1400" dirty="0" err="1"/>
              <a:t>national</a:t>
            </a:r>
            <a:r>
              <a:rPr lang="es-ES" sz="1400" dirty="0"/>
              <a:t> </a:t>
            </a:r>
            <a:r>
              <a:rPr lang="es-ES" sz="1400" dirty="0" err="1"/>
              <a:t>report</a:t>
            </a:r>
            <a:r>
              <a:rPr lang="es-ES" sz="1400" dirty="0"/>
              <a:t> in </a:t>
            </a:r>
            <a:r>
              <a:rPr lang="es-ES" sz="1400" dirty="0" err="1"/>
              <a:t>Poland</a:t>
            </a:r>
            <a:r>
              <a:rPr lang="es-ES" sz="1400" dirty="0"/>
              <a:t>  and </a:t>
            </a:r>
            <a:r>
              <a:rPr lang="es-ES" sz="1400" dirty="0" err="1"/>
              <a:t>the</a:t>
            </a:r>
            <a:r>
              <a:rPr lang="es-ES" sz="1400" dirty="0"/>
              <a:t> UK, </a:t>
            </a:r>
            <a:r>
              <a:rPr lang="es-ES" sz="1400" dirty="0" err="1"/>
              <a:t>due</a:t>
            </a:r>
            <a:r>
              <a:rPr lang="es-ES" sz="1400" dirty="0"/>
              <a:t> </a:t>
            </a:r>
            <a:r>
              <a:rPr lang="es-ES" sz="1400" dirty="0" err="1"/>
              <a:t>to</a:t>
            </a:r>
            <a:r>
              <a:rPr lang="es-ES" sz="1400" dirty="0"/>
              <a:t> </a:t>
            </a:r>
            <a:r>
              <a:rPr lang="es-ES" sz="1400" dirty="0" err="1"/>
              <a:t>the</a:t>
            </a:r>
            <a:r>
              <a:rPr lang="es-ES" sz="1400" dirty="0"/>
              <a:t> </a:t>
            </a:r>
            <a:r>
              <a:rPr lang="es-ES" sz="1400" dirty="0" err="1"/>
              <a:t>absence</a:t>
            </a:r>
            <a:r>
              <a:rPr lang="es-ES" sz="1400" dirty="0"/>
              <a:t> of TUPAS </a:t>
            </a:r>
            <a:r>
              <a:rPr lang="es-ES" sz="1400" dirty="0" err="1"/>
              <a:t>experiences</a:t>
            </a:r>
            <a:r>
              <a:rPr lang="es-ES" sz="1400" dirty="0"/>
              <a:t> in </a:t>
            </a:r>
            <a:r>
              <a:rPr lang="es-ES" sz="1400" dirty="0" err="1"/>
              <a:t>these</a:t>
            </a:r>
            <a:r>
              <a:rPr lang="es-ES" sz="1400" dirty="0"/>
              <a:t> </a:t>
            </a:r>
            <a:r>
              <a:rPr lang="es-ES" sz="1400" dirty="0" err="1"/>
              <a:t>countries</a:t>
            </a:r>
            <a:r>
              <a:rPr lang="es-ES" sz="1400" dirty="0"/>
              <a:t>, </a:t>
            </a:r>
            <a:r>
              <a:rPr lang="es-ES" sz="1400" dirty="0" err="1"/>
              <a:t>should</a:t>
            </a:r>
            <a:r>
              <a:rPr lang="es-ES" sz="1400" dirty="0"/>
              <a:t> be </a:t>
            </a:r>
            <a:r>
              <a:rPr lang="es-ES" sz="1400" dirty="0" err="1"/>
              <a:t>focused</a:t>
            </a:r>
            <a:r>
              <a:rPr lang="es-ES" sz="1400" dirty="0"/>
              <a:t> </a:t>
            </a:r>
            <a:r>
              <a:rPr lang="es-ES" sz="1400" dirty="0" err="1"/>
              <a:t>on</a:t>
            </a:r>
            <a:r>
              <a:rPr lang="es-ES" sz="1400" dirty="0"/>
              <a:t> </a:t>
            </a:r>
            <a:r>
              <a:rPr lang="es-ES" sz="1400" dirty="0" err="1"/>
              <a:t>describing</a:t>
            </a:r>
            <a:r>
              <a:rPr lang="es-ES" sz="1400" dirty="0"/>
              <a:t> </a:t>
            </a:r>
            <a:r>
              <a:rPr lang="es-ES" sz="1400" dirty="0" err="1"/>
              <a:t>the</a:t>
            </a:r>
            <a:r>
              <a:rPr lang="es-ES" sz="1400" dirty="0"/>
              <a:t> </a:t>
            </a:r>
            <a:r>
              <a:rPr lang="es-ES" sz="1400" dirty="0" err="1"/>
              <a:t>situation</a:t>
            </a:r>
            <a:r>
              <a:rPr lang="es-ES" sz="1400" dirty="0"/>
              <a:t> of OHS in SE and </a:t>
            </a:r>
            <a:r>
              <a:rPr lang="es-ES" sz="1400" dirty="0" err="1"/>
              <a:t>on</a:t>
            </a:r>
            <a:r>
              <a:rPr lang="es-ES" sz="1400" dirty="0"/>
              <a:t> </a:t>
            </a:r>
            <a:r>
              <a:rPr lang="es-ES" sz="1400" dirty="0" err="1"/>
              <a:t>whatever</a:t>
            </a:r>
            <a:r>
              <a:rPr lang="es-ES" sz="1400" dirty="0"/>
              <a:t> </a:t>
            </a:r>
            <a:r>
              <a:rPr lang="es-ES" sz="1400" dirty="0" err="1"/>
              <a:t>other</a:t>
            </a:r>
            <a:r>
              <a:rPr lang="es-ES" sz="1400" dirty="0"/>
              <a:t> </a:t>
            </a:r>
            <a:r>
              <a:rPr lang="es-ES" sz="1400" dirty="0" err="1"/>
              <a:t>actions</a:t>
            </a:r>
            <a:r>
              <a:rPr lang="es-ES" sz="1400" dirty="0"/>
              <a:t>  </a:t>
            </a:r>
            <a:r>
              <a:rPr lang="es-ES" sz="1400" dirty="0" err="1"/>
              <a:t>undertaken</a:t>
            </a:r>
            <a:r>
              <a:rPr lang="es-ES" sz="1400" dirty="0"/>
              <a:t> </a:t>
            </a:r>
            <a:r>
              <a:rPr lang="es-ES" sz="1400" dirty="0" err="1"/>
              <a:t>to</a:t>
            </a:r>
            <a:r>
              <a:rPr lang="es-ES" sz="1400" dirty="0"/>
              <a:t> </a:t>
            </a:r>
            <a:r>
              <a:rPr lang="es-ES" sz="1400" dirty="0" err="1"/>
              <a:t>improve</a:t>
            </a:r>
            <a:r>
              <a:rPr lang="es-ES" sz="1400" dirty="0"/>
              <a:t> OHS performance in SE.</a:t>
            </a:r>
          </a:p>
          <a:p>
            <a:pPr marL="342900" indent="-342900">
              <a:spcAft>
                <a:spcPts val="0"/>
              </a:spcAft>
              <a:buFont typeface="+mj-lt"/>
              <a:buAutoNum type="arabicPeriod"/>
            </a:pPr>
            <a:r>
              <a:rPr lang="es-ES" dirty="0" err="1"/>
              <a:t>We</a:t>
            </a:r>
            <a:r>
              <a:rPr lang="es-ES" dirty="0"/>
              <a:t> </a:t>
            </a:r>
            <a:r>
              <a:rPr lang="es-ES" dirty="0" err="1"/>
              <a:t>will</a:t>
            </a:r>
            <a:r>
              <a:rPr lang="es-ES" dirty="0"/>
              <a:t> be in </a:t>
            </a:r>
            <a:r>
              <a:rPr lang="es-ES" dirty="0" err="1"/>
              <a:t>constant</a:t>
            </a:r>
            <a:r>
              <a:rPr lang="es-ES" dirty="0"/>
              <a:t> </a:t>
            </a:r>
            <a:r>
              <a:rPr lang="es-ES" dirty="0" err="1"/>
              <a:t>contact</a:t>
            </a:r>
            <a:r>
              <a:rPr lang="es-ES" dirty="0"/>
              <a:t>, </a:t>
            </a:r>
            <a:r>
              <a:rPr lang="es-ES" dirty="0" err="1"/>
              <a:t>exchanging</a:t>
            </a:r>
            <a:r>
              <a:rPr lang="es-ES" dirty="0"/>
              <a:t> </a:t>
            </a:r>
            <a:r>
              <a:rPr lang="es-ES" dirty="0" err="1"/>
              <a:t>working</a:t>
            </a:r>
            <a:r>
              <a:rPr lang="es-ES" dirty="0"/>
              <a:t> </a:t>
            </a:r>
            <a:r>
              <a:rPr lang="es-ES" dirty="0" err="1"/>
              <a:t>documents</a:t>
            </a:r>
            <a:r>
              <a:rPr lang="es-ES" dirty="0"/>
              <a:t>, in </a:t>
            </a:r>
            <a:r>
              <a:rPr lang="es-ES" dirty="0" err="1"/>
              <a:t>order</a:t>
            </a:r>
            <a:r>
              <a:rPr lang="es-ES" dirty="0"/>
              <a:t> </a:t>
            </a:r>
            <a:r>
              <a:rPr lang="es-ES" dirty="0" err="1"/>
              <a:t>to</a:t>
            </a:r>
            <a:r>
              <a:rPr lang="es-ES" dirty="0"/>
              <a:t> </a:t>
            </a:r>
            <a:r>
              <a:rPr lang="es-ES" dirty="0" err="1"/>
              <a:t>make</a:t>
            </a:r>
            <a:r>
              <a:rPr lang="es-ES" dirty="0"/>
              <a:t> </a:t>
            </a:r>
            <a:r>
              <a:rPr lang="es-ES" dirty="0" err="1"/>
              <a:t>sure</a:t>
            </a:r>
            <a:r>
              <a:rPr lang="es-ES" dirty="0"/>
              <a:t> </a:t>
            </a:r>
            <a:r>
              <a:rPr lang="es-ES" dirty="0" err="1"/>
              <a:t>that</a:t>
            </a:r>
            <a:r>
              <a:rPr lang="es-ES" dirty="0"/>
              <a:t> </a:t>
            </a:r>
            <a:r>
              <a:rPr lang="es-ES" dirty="0" err="1"/>
              <a:t>we</a:t>
            </a:r>
            <a:r>
              <a:rPr lang="es-ES" dirty="0"/>
              <a:t> are </a:t>
            </a:r>
            <a:r>
              <a:rPr lang="es-ES" dirty="0" err="1"/>
              <a:t>producing</a:t>
            </a:r>
            <a:r>
              <a:rPr lang="es-ES" dirty="0"/>
              <a:t> comparable </a:t>
            </a:r>
            <a:r>
              <a:rPr lang="es-ES" dirty="0" err="1"/>
              <a:t>information</a:t>
            </a:r>
            <a:r>
              <a:rPr lang="es-ES" dirty="0"/>
              <a:t> (as </a:t>
            </a:r>
            <a:r>
              <a:rPr lang="es-ES" dirty="0" err="1"/>
              <a:t>much</a:t>
            </a:r>
            <a:r>
              <a:rPr lang="es-ES" dirty="0"/>
              <a:t> as </a:t>
            </a:r>
            <a:r>
              <a:rPr lang="es-ES" dirty="0" err="1"/>
              <a:t>possible</a:t>
            </a:r>
            <a:r>
              <a:rPr lang="es-ES" dirty="0"/>
              <a:t>).</a:t>
            </a:r>
          </a:p>
          <a:p>
            <a:pPr marL="342900" indent="-342900">
              <a:buFont typeface="+mj-lt"/>
              <a:buAutoNum type="arabicPeriod"/>
            </a:pPr>
            <a:endParaRPr lang="es-ES" dirty="0"/>
          </a:p>
        </p:txBody>
      </p:sp>
    </p:spTree>
    <p:extLst>
      <p:ext uri="{BB962C8B-B14F-4D97-AF65-F5344CB8AC3E}">
        <p14:creationId xmlns:p14="http://schemas.microsoft.com/office/powerpoint/2010/main" xmlns="" val="292149698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err="1"/>
              <a:t>How</a:t>
            </a:r>
            <a:r>
              <a:rPr lang="es-ES" dirty="0"/>
              <a:t> </a:t>
            </a:r>
            <a:r>
              <a:rPr lang="es-ES" dirty="0" err="1"/>
              <a:t>to</a:t>
            </a:r>
            <a:r>
              <a:rPr lang="es-ES" dirty="0"/>
              <a:t> </a:t>
            </a:r>
            <a:r>
              <a:rPr lang="es-ES" dirty="0" err="1"/>
              <a:t>continue</a:t>
            </a:r>
            <a:endParaRPr lang="es-ES" dirty="0"/>
          </a:p>
        </p:txBody>
      </p:sp>
      <p:sp>
        <p:nvSpPr>
          <p:cNvPr id="3" name="Marcador de texto 2"/>
          <p:cNvSpPr>
            <a:spLocks noGrp="1"/>
          </p:cNvSpPr>
          <p:nvPr>
            <p:ph type="body" idx="1"/>
          </p:nvPr>
        </p:nvSpPr>
        <p:spPr/>
        <p:txBody>
          <a:bodyPr/>
          <a:lstStyle/>
          <a:p>
            <a:pPr marL="342900" indent="-342900">
              <a:buFont typeface="+mj-lt"/>
              <a:buAutoNum type="arabicPeriod"/>
            </a:pPr>
            <a:r>
              <a:rPr lang="es-ES" dirty="0" err="1"/>
              <a:t>To</a:t>
            </a:r>
            <a:r>
              <a:rPr lang="es-ES" dirty="0"/>
              <a:t> </a:t>
            </a:r>
            <a:r>
              <a:rPr lang="es-ES" dirty="0" err="1"/>
              <a:t>ensure</a:t>
            </a:r>
            <a:r>
              <a:rPr lang="es-ES" dirty="0"/>
              <a:t> </a:t>
            </a:r>
            <a:r>
              <a:rPr lang="es-ES" dirty="0" err="1"/>
              <a:t>constant</a:t>
            </a:r>
            <a:r>
              <a:rPr lang="es-ES" dirty="0"/>
              <a:t> </a:t>
            </a:r>
            <a:r>
              <a:rPr lang="es-ES" dirty="0" err="1"/>
              <a:t>progress</a:t>
            </a:r>
            <a:r>
              <a:rPr lang="es-ES" dirty="0"/>
              <a:t> and </a:t>
            </a:r>
            <a:r>
              <a:rPr lang="es-ES" dirty="0" err="1"/>
              <a:t>proper</a:t>
            </a:r>
            <a:r>
              <a:rPr lang="es-ES" dirty="0"/>
              <a:t> </a:t>
            </a:r>
            <a:r>
              <a:rPr lang="es-ES" dirty="0" err="1"/>
              <a:t>coordination</a:t>
            </a:r>
            <a:r>
              <a:rPr lang="es-ES" dirty="0"/>
              <a:t>, </a:t>
            </a:r>
            <a:r>
              <a:rPr lang="es-ES" dirty="0" err="1"/>
              <a:t>let’s</a:t>
            </a:r>
            <a:r>
              <a:rPr lang="es-ES" dirty="0"/>
              <a:t> </a:t>
            </a:r>
            <a:r>
              <a:rPr lang="es-ES" dirty="0" err="1"/>
              <a:t>agree</a:t>
            </a:r>
            <a:r>
              <a:rPr lang="es-ES" dirty="0"/>
              <a:t> </a:t>
            </a:r>
            <a:r>
              <a:rPr lang="es-ES" dirty="0" err="1"/>
              <a:t>that</a:t>
            </a:r>
            <a:r>
              <a:rPr lang="es-ES" dirty="0"/>
              <a:t> </a:t>
            </a:r>
            <a:r>
              <a:rPr lang="es-ES" dirty="0" err="1"/>
              <a:t>each</a:t>
            </a:r>
            <a:r>
              <a:rPr lang="es-ES" dirty="0"/>
              <a:t> </a:t>
            </a:r>
            <a:r>
              <a:rPr lang="es-ES" dirty="0" err="1"/>
              <a:t>partner</a:t>
            </a:r>
            <a:r>
              <a:rPr lang="es-ES" dirty="0"/>
              <a:t> </a:t>
            </a:r>
            <a:r>
              <a:rPr lang="es-ES" dirty="0" err="1"/>
              <a:t>should</a:t>
            </a:r>
            <a:r>
              <a:rPr lang="es-ES" dirty="0"/>
              <a:t> produce and </a:t>
            </a:r>
            <a:r>
              <a:rPr lang="es-ES" dirty="0" err="1"/>
              <a:t>circulate</a:t>
            </a:r>
            <a:r>
              <a:rPr lang="es-ES" dirty="0"/>
              <a:t> a regular </a:t>
            </a:r>
            <a:r>
              <a:rPr lang="es-ES" dirty="0" err="1"/>
              <a:t>follow</a:t>
            </a:r>
            <a:r>
              <a:rPr lang="es-ES" dirty="0"/>
              <a:t> up </a:t>
            </a:r>
            <a:r>
              <a:rPr lang="es-ES" dirty="0" err="1"/>
              <a:t>document</a:t>
            </a:r>
            <a:r>
              <a:rPr lang="es-ES" dirty="0"/>
              <a:t>, </a:t>
            </a:r>
            <a:r>
              <a:rPr lang="es-ES" dirty="0" err="1"/>
              <a:t>every</a:t>
            </a:r>
            <a:r>
              <a:rPr lang="es-ES" dirty="0"/>
              <a:t> </a:t>
            </a:r>
            <a:r>
              <a:rPr lang="es-ES" dirty="0" err="1"/>
              <a:t>two</a:t>
            </a:r>
            <a:r>
              <a:rPr lang="es-ES" dirty="0"/>
              <a:t> </a:t>
            </a:r>
            <a:r>
              <a:rPr lang="es-ES" dirty="0" err="1"/>
              <a:t>months</a:t>
            </a:r>
            <a:r>
              <a:rPr lang="es-ES" dirty="0"/>
              <a:t>.</a:t>
            </a:r>
          </a:p>
          <a:p>
            <a:pPr marL="342900" indent="-342900">
              <a:buFont typeface="+mj-lt"/>
              <a:buAutoNum type="arabicPeriod"/>
            </a:pPr>
            <a:r>
              <a:rPr lang="es-ES" dirty="0"/>
              <a:t>David/Emma, </a:t>
            </a:r>
            <a:r>
              <a:rPr lang="es-ES" dirty="0" err="1"/>
              <a:t>with</a:t>
            </a:r>
            <a:r>
              <a:rPr lang="es-ES" dirty="0"/>
              <a:t> </a:t>
            </a:r>
            <a:r>
              <a:rPr lang="es-ES" dirty="0" err="1"/>
              <a:t>the</a:t>
            </a:r>
            <a:r>
              <a:rPr lang="es-ES" dirty="0"/>
              <a:t> </a:t>
            </a:r>
            <a:r>
              <a:rPr lang="es-ES" dirty="0" err="1"/>
              <a:t>help</a:t>
            </a:r>
            <a:r>
              <a:rPr lang="es-ES" dirty="0"/>
              <a:t> of </a:t>
            </a:r>
            <a:r>
              <a:rPr lang="es-ES" dirty="0" err="1"/>
              <a:t>Kaj</a:t>
            </a:r>
            <a:r>
              <a:rPr lang="es-ES" dirty="0"/>
              <a:t>, </a:t>
            </a:r>
            <a:r>
              <a:rPr lang="es-ES" dirty="0" err="1"/>
              <a:t>will</a:t>
            </a:r>
            <a:r>
              <a:rPr lang="es-ES" dirty="0"/>
              <a:t> be in </a:t>
            </a:r>
            <a:r>
              <a:rPr lang="es-ES" dirty="0" err="1"/>
              <a:t>charge</a:t>
            </a:r>
            <a:r>
              <a:rPr lang="es-ES" dirty="0"/>
              <a:t> of </a:t>
            </a:r>
            <a:r>
              <a:rPr lang="es-ES" dirty="0" err="1"/>
              <a:t>drafting</a:t>
            </a:r>
            <a:r>
              <a:rPr lang="es-ES" dirty="0"/>
              <a:t> </a:t>
            </a:r>
            <a:r>
              <a:rPr lang="es-ES" dirty="0" err="1"/>
              <a:t>the</a:t>
            </a:r>
            <a:r>
              <a:rPr lang="es-ES" dirty="0"/>
              <a:t> final </a:t>
            </a:r>
            <a:r>
              <a:rPr lang="es-ES" dirty="0" err="1"/>
              <a:t>report</a:t>
            </a:r>
            <a:r>
              <a:rPr lang="es-ES" dirty="0"/>
              <a:t>, </a:t>
            </a:r>
            <a:r>
              <a:rPr lang="es-ES" dirty="0" err="1"/>
              <a:t>wheras</a:t>
            </a:r>
            <a:r>
              <a:rPr lang="es-ES" dirty="0"/>
              <a:t> </a:t>
            </a:r>
            <a:r>
              <a:rPr lang="es-ES" dirty="0" err="1"/>
              <a:t>Daniele</a:t>
            </a:r>
            <a:r>
              <a:rPr lang="es-ES" dirty="0"/>
              <a:t>, </a:t>
            </a:r>
            <a:r>
              <a:rPr lang="es-ES" dirty="0" err="1"/>
              <a:t>Agnieszka</a:t>
            </a:r>
            <a:r>
              <a:rPr lang="es-ES" dirty="0"/>
              <a:t> and ISTAS </a:t>
            </a:r>
            <a:r>
              <a:rPr lang="es-ES" dirty="0" err="1"/>
              <a:t>will</a:t>
            </a:r>
            <a:r>
              <a:rPr lang="es-ES" dirty="0"/>
              <a:t> </a:t>
            </a:r>
            <a:r>
              <a:rPr lang="es-ES" dirty="0" err="1"/>
              <a:t>focus</a:t>
            </a:r>
            <a:r>
              <a:rPr lang="es-ES" dirty="0"/>
              <a:t> </a:t>
            </a:r>
            <a:r>
              <a:rPr lang="es-ES" dirty="0" err="1"/>
              <a:t>on</a:t>
            </a:r>
            <a:r>
              <a:rPr lang="es-ES" dirty="0"/>
              <a:t> </a:t>
            </a:r>
            <a:r>
              <a:rPr lang="es-ES" dirty="0" err="1"/>
              <a:t>the</a:t>
            </a:r>
            <a:r>
              <a:rPr lang="es-ES" dirty="0"/>
              <a:t> </a:t>
            </a:r>
            <a:r>
              <a:rPr lang="es-ES" dirty="0" err="1"/>
              <a:t>leaflet</a:t>
            </a:r>
            <a:r>
              <a:rPr lang="es-ES" dirty="0"/>
              <a:t> and </a:t>
            </a:r>
            <a:r>
              <a:rPr lang="es-ES" dirty="0" err="1"/>
              <a:t>the</a:t>
            </a:r>
            <a:r>
              <a:rPr lang="es-ES" dirty="0"/>
              <a:t> audiovisual.</a:t>
            </a:r>
          </a:p>
          <a:p>
            <a:pPr marL="342900" indent="-342900">
              <a:buFont typeface="+mj-lt"/>
              <a:buAutoNum type="arabicPeriod"/>
            </a:pPr>
            <a:endParaRPr lang="es-ES" dirty="0"/>
          </a:p>
        </p:txBody>
      </p:sp>
    </p:spTree>
    <p:extLst>
      <p:ext uri="{BB962C8B-B14F-4D97-AF65-F5344CB8AC3E}">
        <p14:creationId xmlns:p14="http://schemas.microsoft.com/office/powerpoint/2010/main" xmlns="" val="1887365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9"/>
        <p:cNvGrpSpPr/>
        <p:nvPr/>
      </p:nvGrpSpPr>
      <p:grpSpPr>
        <a:xfrm>
          <a:off x="0" y="0"/>
          <a:ext cx="0" cy="0"/>
          <a:chOff x="0" y="0"/>
          <a:chExt cx="0" cy="0"/>
        </a:xfrm>
      </p:grpSpPr>
      <p:sp>
        <p:nvSpPr>
          <p:cNvPr id="70" name="Shape 70"/>
          <p:cNvSpPr/>
          <p:nvPr/>
        </p:nvSpPr>
        <p:spPr>
          <a:xfrm>
            <a:off x="1344825" y="2006643"/>
            <a:ext cx="1536000" cy="571500"/>
          </a:xfrm>
          <a:prstGeom prst="roundRect">
            <a:avLst>
              <a:gd name="adj" fmla="val 16667"/>
            </a:avLst>
          </a:prstGeom>
          <a:solidFill>
            <a:schemeClr val="lt2"/>
          </a:solidFill>
          <a:ln w="9525" cap="flat" cmpd="sng">
            <a:solidFill>
              <a:schemeClr val="dk2"/>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71" name="Shape 71"/>
          <p:cNvSpPr txBox="1"/>
          <p:nvPr/>
        </p:nvSpPr>
        <p:spPr>
          <a:xfrm>
            <a:off x="1438575" y="2006643"/>
            <a:ext cx="1495200" cy="571500"/>
          </a:xfrm>
          <a:prstGeom prst="rect">
            <a:avLst/>
          </a:prstGeom>
          <a:noFill/>
          <a:ln>
            <a:noFill/>
          </a:ln>
        </p:spPr>
        <p:txBody>
          <a:bodyPr lIns="91425" tIns="91425" rIns="91425" bIns="91425" anchor="t" anchorCtr="0">
            <a:noAutofit/>
          </a:bodyPr>
          <a:lstStyle/>
          <a:p>
            <a:pPr lvl="0" rtl="0">
              <a:spcBef>
                <a:spcPts val="0"/>
              </a:spcBef>
              <a:buNone/>
            </a:pPr>
            <a:r>
              <a:rPr lang="es" sz="1200"/>
              <a:t>Common structure of national report</a:t>
            </a:r>
          </a:p>
        </p:txBody>
      </p:sp>
      <p:sp>
        <p:nvSpPr>
          <p:cNvPr id="72" name="Shape 72"/>
          <p:cNvSpPr/>
          <p:nvPr/>
        </p:nvSpPr>
        <p:spPr>
          <a:xfrm>
            <a:off x="1344825" y="2712093"/>
            <a:ext cx="1536000" cy="571500"/>
          </a:xfrm>
          <a:prstGeom prst="roundRect">
            <a:avLst>
              <a:gd name="adj" fmla="val 16667"/>
            </a:avLst>
          </a:prstGeom>
          <a:solidFill>
            <a:schemeClr val="lt2"/>
          </a:solidFill>
          <a:ln w="9525" cap="flat" cmpd="sng">
            <a:solidFill>
              <a:schemeClr val="dk2"/>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73" name="Shape 73"/>
          <p:cNvSpPr txBox="1"/>
          <p:nvPr/>
        </p:nvSpPr>
        <p:spPr>
          <a:xfrm>
            <a:off x="1438575" y="2712093"/>
            <a:ext cx="1348500" cy="571500"/>
          </a:xfrm>
          <a:prstGeom prst="rect">
            <a:avLst/>
          </a:prstGeom>
          <a:noFill/>
          <a:ln>
            <a:noFill/>
          </a:ln>
        </p:spPr>
        <p:txBody>
          <a:bodyPr lIns="91425" tIns="91425" rIns="91425" bIns="91425" anchor="t" anchorCtr="0">
            <a:noAutofit/>
          </a:bodyPr>
          <a:lstStyle/>
          <a:p>
            <a:pPr lvl="0" rtl="0">
              <a:spcBef>
                <a:spcPts val="0"/>
              </a:spcBef>
              <a:buNone/>
            </a:pPr>
            <a:r>
              <a:rPr lang="es" sz="1200"/>
              <a:t>Guidelines to interview</a:t>
            </a:r>
          </a:p>
        </p:txBody>
      </p:sp>
      <p:sp>
        <p:nvSpPr>
          <p:cNvPr id="74" name="Shape 74"/>
          <p:cNvSpPr/>
          <p:nvPr/>
        </p:nvSpPr>
        <p:spPr>
          <a:xfrm>
            <a:off x="4028475" y="1944143"/>
            <a:ext cx="1536000" cy="571500"/>
          </a:xfrm>
          <a:prstGeom prst="roundRect">
            <a:avLst>
              <a:gd name="adj" fmla="val 16667"/>
            </a:avLst>
          </a:prstGeom>
          <a:solidFill>
            <a:schemeClr val="lt2"/>
          </a:solidFill>
          <a:ln w="9525" cap="flat" cmpd="sng">
            <a:solidFill>
              <a:schemeClr val="dk2"/>
            </a:solidFill>
            <a:prstDash val="solid"/>
            <a:round/>
            <a:headEnd type="none" w="med" len="med"/>
            <a:tailEnd type="none" w="med" len="med"/>
          </a:ln>
        </p:spPr>
        <p:txBody>
          <a:bodyPr lIns="91425" tIns="91425" rIns="91425" bIns="91425" anchor="ctr" anchorCtr="0">
            <a:noAutofit/>
          </a:bodyPr>
          <a:lstStyle/>
          <a:p>
            <a:pPr lvl="0">
              <a:spcBef>
                <a:spcPts val="0"/>
              </a:spcBef>
              <a:buNone/>
            </a:pPr>
            <a:endParaRPr/>
          </a:p>
        </p:txBody>
      </p:sp>
      <p:sp>
        <p:nvSpPr>
          <p:cNvPr id="75" name="Shape 75"/>
          <p:cNvSpPr txBox="1"/>
          <p:nvPr/>
        </p:nvSpPr>
        <p:spPr>
          <a:xfrm>
            <a:off x="4122225" y="1944143"/>
            <a:ext cx="1348500" cy="571500"/>
          </a:xfrm>
          <a:prstGeom prst="rect">
            <a:avLst/>
          </a:prstGeom>
          <a:noFill/>
          <a:ln>
            <a:noFill/>
          </a:ln>
        </p:spPr>
        <p:txBody>
          <a:bodyPr lIns="91425" tIns="91425" rIns="91425" bIns="91425" anchor="t" anchorCtr="0">
            <a:noAutofit/>
          </a:bodyPr>
          <a:lstStyle/>
          <a:p>
            <a:pPr lvl="0" rtl="0">
              <a:spcBef>
                <a:spcPts val="0"/>
              </a:spcBef>
              <a:buNone/>
            </a:pPr>
            <a:r>
              <a:rPr lang="es" sz="1200"/>
              <a:t>National report</a:t>
            </a:r>
          </a:p>
        </p:txBody>
      </p:sp>
      <p:sp>
        <p:nvSpPr>
          <p:cNvPr id="76" name="Shape 76"/>
          <p:cNvSpPr txBox="1"/>
          <p:nvPr/>
        </p:nvSpPr>
        <p:spPr>
          <a:xfrm>
            <a:off x="6206725" y="1435143"/>
            <a:ext cx="2196000" cy="393000"/>
          </a:xfrm>
          <a:prstGeom prst="rect">
            <a:avLst/>
          </a:prstGeom>
          <a:noFill/>
          <a:ln w="28575" cap="flat" cmpd="sng">
            <a:solidFill>
              <a:srgbClr val="6D9EEB"/>
            </a:solidFill>
            <a:prstDash val="solid"/>
            <a:round/>
            <a:headEnd type="none" w="med" len="med"/>
            <a:tailEnd type="none" w="med" len="med"/>
          </a:ln>
        </p:spPr>
        <p:txBody>
          <a:bodyPr lIns="91425" tIns="91425" rIns="91425" bIns="91425" anchor="t" anchorCtr="0">
            <a:noAutofit/>
          </a:bodyPr>
          <a:lstStyle/>
          <a:p>
            <a:pPr lvl="0">
              <a:spcBef>
                <a:spcPts val="0"/>
              </a:spcBef>
              <a:buNone/>
            </a:pPr>
            <a:r>
              <a:rPr lang="es" sz="1200"/>
              <a:t>Data to collect</a:t>
            </a:r>
          </a:p>
        </p:txBody>
      </p:sp>
      <p:sp>
        <p:nvSpPr>
          <p:cNvPr id="77" name="Shape 77"/>
          <p:cNvSpPr txBox="1"/>
          <p:nvPr/>
        </p:nvSpPr>
        <p:spPr>
          <a:xfrm>
            <a:off x="6206725" y="1908418"/>
            <a:ext cx="2196000" cy="393000"/>
          </a:xfrm>
          <a:prstGeom prst="rect">
            <a:avLst/>
          </a:prstGeom>
          <a:noFill/>
          <a:ln w="28575" cap="flat" cmpd="sng">
            <a:solidFill>
              <a:srgbClr val="6D9EEB"/>
            </a:solidFill>
            <a:prstDash val="solid"/>
            <a:round/>
            <a:headEnd type="none" w="med" len="med"/>
            <a:tailEnd type="none" w="med" len="med"/>
          </a:ln>
        </p:spPr>
        <p:txBody>
          <a:bodyPr lIns="91425" tIns="91425" rIns="91425" bIns="91425" anchor="t" anchorCtr="0">
            <a:noAutofit/>
          </a:bodyPr>
          <a:lstStyle/>
          <a:p>
            <a:pPr lvl="0" rtl="0">
              <a:spcBef>
                <a:spcPts val="0"/>
              </a:spcBef>
              <a:buNone/>
            </a:pPr>
            <a:r>
              <a:rPr lang="es" sz="1200"/>
              <a:t>Measure the impact?</a:t>
            </a:r>
          </a:p>
        </p:txBody>
      </p:sp>
      <p:sp>
        <p:nvSpPr>
          <p:cNvPr id="78" name="Shape 78"/>
          <p:cNvSpPr txBox="1"/>
          <p:nvPr/>
        </p:nvSpPr>
        <p:spPr>
          <a:xfrm>
            <a:off x="6206725" y="2363093"/>
            <a:ext cx="2196000" cy="393000"/>
          </a:xfrm>
          <a:prstGeom prst="rect">
            <a:avLst/>
          </a:prstGeom>
          <a:noFill/>
          <a:ln w="28575" cap="flat" cmpd="sng">
            <a:solidFill>
              <a:srgbClr val="6D9EEB"/>
            </a:solidFill>
            <a:prstDash val="solid"/>
            <a:round/>
            <a:headEnd type="none" w="med" len="med"/>
            <a:tailEnd type="none" w="med" len="med"/>
          </a:ln>
        </p:spPr>
        <p:txBody>
          <a:bodyPr lIns="91425" tIns="91425" rIns="91425" bIns="91425" anchor="t" anchorCtr="0">
            <a:noAutofit/>
          </a:bodyPr>
          <a:lstStyle/>
          <a:p>
            <a:pPr lvl="0" rtl="0">
              <a:spcBef>
                <a:spcPts val="0"/>
              </a:spcBef>
              <a:buNone/>
            </a:pPr>
            <a:r>
              <a:rPr lang="es" sz="1200"/>
              <a:t>Other methodological worries</a:t>
            </a:r>
          </a:p>
        </p:txBody>
      </p:sp>
      <p:cxnSp>
        <p:nvCxnSpPr>
          <p:cNvPr id="79" name="Shape 79"/>
          <p:cNvCxnSpPr>
            <a:stCxn id="80" idx="2"/>
            <a:endCxn id="75" idx="0"/>
          </p:cNvCxnSpPr>
          <p:nvPr/>
        </p:nvCxnSpPr>
        <p:spPr>
          <a:xfrm>
            <a:off x="4550625" y="1273643"/>
            <a:ext cx="246000" cy="670500"/>
          </a:xfrm>
          <a:prstGeom prst="straightConnector1">
            <a:avLst/>
          </a:prstGeom>
          <a:noFill/>
          <a:ln w="9525" cap="flat" cmpd="sng">
            <a:solidFill>
              <a:schemeClr val="dk2"/>
            </a:solidFill>
            <a:prstDash val="solid"/>
            <a:round/>
            <a:headEnd type="none" w="lg" len="lg"/>
            <a:tailEnd type="triangle" w="lg" len="lg"/>
          </a:ln>
        </p:spPr>
      </p:cxnSp>
      <p:cxnSp>
        <p:nvCxnSpPr>
          <p:cNvPr id="81" name="Shape 81"/>
          <p:cNvCxnSpPr/>
          <p:nvPr/>
        </p:nvCxnSpPr>
        <p:spPr>
          <a:xfrm rot="10800000" flipH="1">
            <a:off x="3009975" y="2229393"/>
            <a:ext cx="848400" cy="63000"/>
          </a:xfrm>
          <a:prstGeom prst="straightConnector1">
            <a:avLst/>
          </a:prstGeom>
          <a:noFill/>
          <a:ln w="9525" cap="flat" cmpd="sng">
            <a:solidFill>
              <a:schemeClr val="dk2"/>
            </a:solidFill>
            <a:prstDash val="solid"/>
            <a:round/>
            <a:headEnd type="none" w="lg" len="lg"/>
            <a:tailEnd type="triangle" w="lg" len="lg"/>
          </a:ln>
        </p:spPr>
      </p:cxnSp>
      <p:cxnSp>
        <p:nvCxnSpPr>
          <p:cNvPr id="82" name="Shape 82"/>
          <p:cNvCxnSpPr/>
          <p:nvPr/>
        </p:nvCxnSpPr>
        <p:spPr>
          <a:xfrm rot="10800000" flipH="1">
            <a:off x="3009975" y="2497168"/>
            <a:ext cx="973200" cy="625500"/>
          </a:xfrm>
          <a:prstGeom prst="straightConnector1">
            <a:avLst/>
          </a:prstGeom>
          <a:noFill/>
          <a:ln w="9525" cap="flat" cmpd="sng">
            <a:solidFill>
              <a:schemeClr val="dk2"/>
            </a:solidFill>
            <a:prstDash val="solid"/>
            <a:round/>
            <a:headEnd type="none" w="lg" len="lg"/>
            <a:tailEnd type="triangle" w="lg" len="lg"/>
          </a:ln>
        </p:spPr>
      </p:cxnSp>
      <p:cxnSp>
        <p:nvCxnSpPr>
          <p:cNvPr id="83" name="Shape 83"/>
          <p:cNvCxnSpPr>
            <a:stCxn id="76" idx="1"/>
          </p:cNvCxnSpPr>
          <p:nvPr/>
        </p:nvCxnSpPr>
        <p:spPr>
          <a:xfrm flipH="1">
            <a:off x="5697625" y="1631643"/>
            <a:ext cx="509100" cy="553500"/>
          </a:xfrm>
          <a:prstGeom prst="straightConnector1">
            <a:avLst/>
          </a:prstGeom>
          <a:noFill/>
          <a:ln w="9525" cap="flat" cmpd="sng">
            <a:solidFill>
              <a:schemeClr val="dk2"/>
            </a:solidFill>
            <a:prstDash val="solid"/>
            <a:round/>
            <a:headEnd type="none" w="lg" len="lg"/>
            <a:tailEnd type="triangle" w="lg" len="lg"/>
          </a:ln>
        </p:spPr>
      </p:cxnSp>
      <p:cxnSp>
        <p:nvCxnSpPr>
          <p:cNvPr id="84" name="Shape 84"/>
          <p:cNvCxnSpPr>
            <a:stCxn id="77" idx="1"/>
          </p:cNvCxnSpPr>
          <p:nvPr/>
        </p:nvCxnSpPr>
        <p:spPr>
          <a:xfrm flipH="1">
            <a:off x="5787025" y="2104918"/>
            <a:ext cx="419700" cy="156300"/>
          </a:xfrm>
          <a:prstGeom prst="straightConnector1">
            <a:avLst/>
          </a:prstGeom>
          <a:noFill/>
          <a:ln w="9525" cap="flat" cmpd="sng">
            <a:solidFill>
              <a:schemeClr val="dk2"/>
            </a:solidFill>
            <a:prstDash val="solid"/>
            <a:round/>
            <a:headEnd type="none" w="lg" len="lg"/>
            <a:tailEnd type="triangle" w="lg" len="lg"/>
          </a:ln>
        </p:spPr>
      </p:cxnSp>
      <p:cxnSp>
        <p:nvCxnSpPr>
          <p:cNvPr id="85" name="Shape 85"/>
          <p:cNvCxnSpPr/>
          <p:nvPr/>
        </p:nvCxnSpPr>
        <p:spPr>
          <a:xfrm rot="10800000">
            <a:off x="5822725" y="2327393"/>
            <a:ext cx="384000" cy="299100"/>
          </a:xfrm>
          <a:prstGeom prst="straightConnector1">
            <a:avLst/>
          </a:prstGeom>
          <a:noFill/>
          <a:ln w="9525" cap="flat" cmpd="sng">
            <a:solidFill>
              <a:schemeClr val="dk2"/>
            </a:solidFill>
            <a:prstDash val="solid"/>
            <a:round/>
            <a:headEnd type="none" w="lg" len="lg"/>
            <a:tailEnd type="triangle" w="lg" len="lg"/>
          </a:ln>
        </p:spPr>
      </p:cxnSp>
      <p:sp>
        <p:nvSpPr>
          <p:cNvPr id="86" name="Shape 86"/>
          <p:cNvSpPr txBox="1"/>
          <p:nvPr/>
        </p:nvSpPr>
        <p:spPr>
          <a:xfrm>
            <a:off x="3813575" y="3518143"/>
            <a:ext cx="2116200" cy="571500"/>
          </a:xfrm>
          <a:prstGeom prst="rect">
            <a:avLst/>
          </a:prstGeom>
          <a:noFill/>
          <a:ln w="28575" cap="flat" cmpd="sng">
            <a:solidFill>
              <a:srgbClr val="B500B5"/>
            </a:solidFill>
            <a:prstDash val="solid"/>
            <a:round/>
            <a:headEnd type="none" w="med" len="med"/>
            <a:tailEnd type="none" w="med" len="med"/>
          </a:ln>
        </p:spPr>
        <p:txBody>
          <a:bodyPr lIns="91425" tIns="91425" rIns="91425" bIns="91425" anchor="t" anchorCtr="0">
            <a:noAutofit/>
          </a:bodyPr>
          <a:lstStyle/>
          <a:p>
            <a:pPr lvl="0">
              <a:spcBef>
                <a:spcPts val="0"/>
              </a:spcBef>
              <a:buNone/>
            </a:pPr>
            <a:r>
              <a:rPr lang="es"/>
              <a:t>Final report</a:t>
            </a:r>
          </a:p>
        </p:txBody>
      </p:sp>
      <p:cxnSp>
        <p:nvCxnSpPr>
          <p:cNvPr id="87" name="Shape 87"/>
          <p:cNvCxnSpPr>
            <a:endCxn id="86" idx="0"/>
          </p:cNvCxnSpPr>
          <p:nvPr/>
        </p:nvCxnSpPr>
        <p:spPr>
          <a:xfrm>
            <a:off x="4851875" y="2497243"/>
            <a:ext cx="19800" cy="1020900"/>
          </a:xfrm>
          <a:prstGeom prst="straightConnector1">
            <a:avLst/>
          </a:prstGeom>
          <a:noFill/>
          <a:ln w="9525" cap="flat" cmpd="sng">
            <a:solidFill>
              <a:schemeClr val="dk2"/>
            </a:solidFill>
            <a:prstDash val="solid"/>
            <a:round/>
            <a:headEnd type="none" w="lg" len="lg"/>
            <a:tailEnd type="triangle" w="lg" len="lg"/>
          </a:ln>
        </p:spPr>
      </p:cxnSp>
      <p:cxnSp>
        <p:nvCxnSpPr>
          <p:cNvPr id="88" name="Shape 88"/>
          <p:cNvCxnSpPr>
            <a:endCxn id="86" idx="3"/>
          </p:cNvCxnSpPr>
          <p:nvPr/>
        </p:nvCxnSpPr>
        <p:spPr>
          <a:xfrm flipH="1">
            <a:off x="5929775" y="2891293"/>
            <a:ext cx="768000" cy="912600"/>
          </a:xfrm>
          <a:prstGeom prst="straightConnector1">
            <a:avLst/>
          </a:prstGeom>
          <a:noFill/>
          <a:ln w="9525" cap="flat" cmpd="sng">
            <a:solidFill>
              <a:schemeClr val="dk2"/>
            </a:solidFill>
            <a:prstDash val="solid"/>
            <a:round/>
            <a:headEnd type="none" w="lg" len="lg"/>
            <a:tailEnd type="triangle" w="lg" len="lg"/>
          </a:ln>
        </p:spPr>
      </p:cxnSp>
      <p:sp>
        <p:nvSpPr>
          <p:cNvPr id="89" name="Shape 89"/>
          <p:cNvSpPr txBox="1"/>
          <p:nvPr/>
        </p:nvSpPr>
        <p:spPr>
          <a:xfrm>
            <a:off x="6213875" y="3297868"/>
            <a:ext cx="1143000" cy="393000"/>
          </a:xfrm>
          <a:prstGeom prst="rect">
            <a:avLst/>
          </a:prstGeom>
          <a:noFill/>
          <a:ln>
            <a:noFill/>
          </a:ln>
        </p:spPr>
        <p:txBody>
          <a:bodyPr lIns="91425" tIns="91425" rIns="91425" bIns="91425" anchor="t" anchorCtr="0">
            <a:noAutofit/>
          </a:bodyPr>
          <a:lstStyle/>
          <a:p>
            <a:pPr lvl="0">
              <a:spcBef>
                <a:spcPts val="0"/>
              </a:spcBef>
              <a:buNone/>
            </a:pPr>
            <a:r>
              <a:rPr lang="es"/>
              <a:t>Method?</a:t>
            </a:r>
          </a:p>
        </p:txBody>
      </p:sp>
      <p:sp>
        <p:nvSpPr>
          <p:cNvPr id="90" name="Shape 90"/>
          <p:cNvSpPr txBox="1"/>
          <p:nvPr/>
        </p:nvSpPr>
        <p:spPr>
          <a:xfrm>
            <a:off x="1561575" y="4343243"/>
            <a:ext cx="1660800" cy="571500"/>
          </a:xfrm>
          <a:prstGeom prst="rect">
            <a:avLst/>
          </a:prstGeom>
          <a:solidFill>
            <a:srgbClr val="5DDB24">
              <a:alpha val="53460"/>
            </a:srgbClr>
          </a:solidFill>
          <a:ln w="38100" cap="flat" cmpd="sng">
            <a:solidFill>
              <a:srgbClr val="5FC71F"/>
            </a:solidFill>
            <a:prstDash val="solid"/>
            <a:round/>
            <a:headEnd type="none" w="med" len="med"/>
            <a:tailEnd type="none" w="med" len="med"/>
          </a:ln>
        </p:spPr>
        <p:txBody>
          <a:bodyPr lIns="91425" tIns="91425" rIns="91425" bIns="91425" anchor="t" anchorCtr="0">
            <a:noAutofit/>
          </a:bodyPr>
          <a:lstStyle/>
          <a:p>
            <a:pPr lvl="0" algn="ctr">
              <a:spcBef>
                <a:spcPts val="0"/>
              </a:spcBef>
              <a:buNone/>
            </a:pPr>
            <a:r>
              <a:rPr lang="es"/>
              <a:t>Short leaflet</a:t>
            </a:r>
          </a:p>
        </p:txBody>
      </p:sp>
      <p:sp>
        <p:nvSpPr>
          <p:cNvPr id="91" name="Shape 91"/>
          <p:cNvSpPr txBox="1"/>
          <p:nvPr/>
        </p:nvSpPr>
        <p:spPr>
          <a:xfrm>
            <a:off x="5206125" y="4343243"/>
            <a:ext cx="1660800" cy="571500"/>
          </a:xfrm>
          <a:prstGeom prst="rect">
            <a:avLst/>
          </a:prstGeom>
          <a:solidFill>
            <a:srgbClr val="5DDB24">
              <a:alpha val="53460"/>
            </a:srgbClr>
          </a:solidFill>
          <a:ln w="38100" cap="flat" cmpd="sng">
            <a:solidFill>
              <a:srgbClr val="5FC71F"/>
            </a:solidFill>
            <a:prstDash val="solid"/>
            <a:round/>
            <a:headEnd type="none" w="med" len="med"/>
            <a:tailEnd type="none" w="med" len="med"/>
          </a:ln>
        </p:spPr>
        <p:txBody>
          <a:bodyPr lIns="91425" tIns="91425" rIns="91425" bIns="91425" anchor="t" anchorCtr="0">
            <a:noAutofit/>
          </a:bodyPr>
          <a:lstStyle/>
          <a:p>
            <a:pPr lvl="0" algn="ctr" rtl="0">
              <a:spcBef>
                <a:spcPts val="0"/>
              </a:spcBef>
              <a:buNone/>
            </a:pPr>
            <a:r>
              <a:rPr lang="es"/>
              <a:t>Conference</a:t>
            </a:r>
          </a:p>
        </p:txBody>
      </p:sp>
      <p:sp>
        <p:nvSpPr>
          <p:cNvPr id="92" name="Shape 92"/>
          <p:cNvSpPr txBox="1"/>
          <p:nvPr/>
        </p:nvSpPr>
        <p:spPr>
          <a:xfrm>
            <a:off x="3383850" y="4343243"/>
            <a:ext cx="1660800" cy="571500"/>
          </a:xfrm>
          <a:prstGeom prst="rect">
            <a:avLst/>
          </a:prstGeom>
          <a:solidFill>
            <a:srgbClr val="5DDB24">
              <a:alpha val="53460"/>
            </a:srgbClr>
          </a:solidFill>
          <a:ln w="38100" cap="flat" cmpd="sng">
            <a:solidFill>
              <a:srgbClr val="5FC71F"/>
            </a:solidFill>
            <a:prstDash val="solid"/>
            <a:round/>
            <a:headEnd type="none" w="med" len="med"/>
            <a:tailEnd type="none" w="med" len="med"/>
          </a:ln>
        </p:spPr>
        <p:txBody>
          <a:bodyPr lIns="91425" tIns="91425" rIns="91425" bIns="91425" anchor="t" anchorCtr="0">
            <a:noAutofit/>
          </a:bodyPr>
          <a:lstStyle/>
          <a:p>
            <a:pPr lvl="0" algn="ctr" rtl="0">
              <a:spcBef>
                <a:spcPts val="0"/>
              </a:spcBef>
              <a:buNone/>
            </a:pPr>
            <a:r>
              <a:rPr lang="es"/>
              <a:t>Video</a:t>
            </a:r>
          </a:p>
        </p:txBody>
      </p:sp>
      <p:sp>
        <p:nvSpPr>
          <p:cNvPr id="93" name="Shape 93"/>
          <p:cNvSpPr txBox="1"/>
          <p:nvPr/>
        </p:nvSpPr>
        <p:spPr>
          <a:xfrm>
            <a:off x="7028400" y="4343243"/>
            <a:ext cx="1660800" cy="571500"/>
          </a:xfrm>
          <a:prstGeom prst="rect">
            <a:avLst/>
          </a:prstGeom>
          <a:solidFill>
            <a:srgbClr val="5DDB24">
              <a:alpha val="53460"/>
            </a:srgbClr>
          </a:solidFill>
          <a:ln w="38100" cap="flat" cmpd="sng">
            <a:solidFill>
              <a:srgbClr val="5FC71F"/>
            </a:solidFill>
            <a:prstDash val="solid"/>
            <a:round/>
            <a:headEnd type="none" w="med" len="med"/>
            <a:tailEnd type="none" w="med" len="med"/>
          </a:ln>
        </p:spPr>
        <p:txBody>
          <a:bodyPr lIns="91425" tIns="91425" rIns="91425" bIns="91425" anchor="t" anchorCtr="0">
            <a:noAutofit/>
          </a:bodyPr>
          <a:lstStyle/>
          <a:p>
            <a:pPr lvl="0" algn="ctr" rtl="0">
              <a:spcBef>
                <a:spcPts val="0"/>
              </a:spcBef>
              <a:buNone/>
            </a:pPr>
            <a:r>
              <a:rPr lang="es" sz="1200"/>
              <a:t>Other dissemination activities</a:t>
            </a:r>
          </a:p>
        </p:txBody>
      </p:sp>
      <p:cxnSp>
        <p:nvCxnSpPr>
          <p:cNvPr id="94" name="Shape 94"/>
          <p:cNvCxnSpPr/>
          <p:nvPr/>
        </p:nvCxnSpPr>
        <p:spPr>
          <a:xfrm>
            <a:off x="2384825" y="3300843"/>
            <a:ext cx="1008600" cy="940500"/>
          </a:xfrm>
          <a:prstGeom prst="straightConnector1">
            <a:avLst/>
          </a:prstGeom>
          <a:noFill/>
          <a:ln w="9525" cap="flat" cmpd="sng">
            <a:solidFill>
              <a:schemeClr val="dk2"/>
            </a:solidFill>
            <a:prstDash val="solid"/>
            <a:round/>
            <a:headEnd type="none" w="lg" len="lg"/>
            <a:tailEnd type="triangle" w="lg" len="lg"/>
          </a:ln>
        </p:spPr>
      </p:cxnSp>
      <p:sp>
        <p:nvSpPr>
          <p:cNvPr id="80" name="Shape 80"/>
          <p:cNvSpPr txBox="1"/>
          <p:nvPr/>
        </p:nvSpPr>
        <p:spPr>
          <a:xfrm>
            <a:off x="2880825" y="812243"/>
            <a:ext cx="3339600" cy="461400"/>
          </a:xfrm>
          <a:prstGeom prst="rect">
            <a:avLst/>
          </a:prstGeom>
          <a:solidFill>
            <a:srgbClr val="3BCDFF">
              <a:alpha val="58850"/>
            </a:srgbClr>
          </a:solidFill>
          <a:ln w="38100" cap="flat" cmpd="sng">
            <a:solidFill>
              <a:srgbClr val="4281F4"/>
            </a:solidFill>
            <a:prstDash val="solid"/>
            <a:round/>
            <a:headEnd type="none" w="med" len="med"/>
            <a:tailEnd type="none" w="med" len="med"/>
          </a:ln>
        </p:spPr>
        <p:txBody>
          <a:bodyPr lIns="91425" tIns="91425" rIns="91425" bIns="91425" anchor="t" anchorCtr="0">
            <a:noAutofit/>
          </a:bodyPr>
          <a:lstStyle/>
          <a:p>
            <a:pPr lvl="0" algn="ctr">
              <a:spcBef>
                <a:spcPts val="0"/>
              </a:spcBef>
              <a:buNone/>
            </a:pPr>
            <a:r>
              <a:rPr lang="es" dirty="0"/>
              <a:t>CONCEPTUAL FRAMEWORK</a:t>
            </a:r>
          </a:p>
        </p:txBody>
      </p:sp>
      <p:sp>
        <p:nvSpPr>
          <p:cNvPr id="95" name="Shape 95"/>
          <p:cNvSpPr/>
          <p:nvPr/>
        </p:nvSpPr>
        <p:spPr>
          <a:xfrm>
            <a:off x="607225" y="1017818"/>
            <a:ext cx="3053950" cy="2848575"/>
          </a:xfrm>
          <a:custGeom>
            <a:avLst/>
            <a:gdLst/>
            <a:ahLst/>
            <a:cxnLst/>
            <a:rect l="0" t="0" r="0" b="0"/>
            <a:pathLst>
              <a:path w="122158" h="113943" extrusionOk="0">
                <a:moveTo>
                  <a:pt x="87511" y="0"/>
                </a:moveTo>
                <a:lnTo>
                  <a:pt x="0" y="0"/>
                </a:lnTo>
                <a:lnTo>
                  <a:pt x="0" y="113943"/>
                </a:lnTo>
                <a:lnTo>
                  <a:pt x="122158" y="113943"/>
                </a:lnTo>
              </a:path>
            </a:pathLst>
          </a:custGeom>
          <a:noFill/>
          <a:ln w="9525" cap="flat" cmpd="sng">
            <a:solidFill>
              <a:schemeClr val="dk2"/>
            </a:solidFill>
            <a:prstDash val="solid"/>
            <a:round/>
            <a:headEnd type="none" w="lg" len="lg"/>
            <a:tailEnd type="triangle" w="lg" len="lg"/>
          </a:ln>
        </p:spPr>
      </p:sp>
      <p:cxnSp>
        <p:nvCxnSpPr>
          <p:cNvPr id="96" name="Shape 96"/>
          <p:cNvCxnSpPr/>
          <p:nvPr/>
        </p:nvCxnSpPr>
        <p:spPr>
          <a:xfrm rot="10800000">
            <a:off x="4062250" y="1366793"/>
            <a:ext cx="271500" cy="570000"/>
          </a:xfrm>
          <a:prstGeom prst="straightConnector1">
            <a:avLst/>
          </a:prstGeom>
          <a:noFill/>
          <a:ln w="9525" cap="flat" cmpd="sng">
            <a:solidFill>
              <a:schemeClr val="dk2"/>
            </a:solidFill>
            <a:prstDash val="solid"/>
            <a:round/>
            <a:headEnd type="none" w="lg" len="lg"/>
            <a:tailEnd type="triangle" w="lg" len="lg"/>
          </a:ln>
        </p:spPr>
      </p:cxnSp>
      <p:sp>
        <p:nvSpPr>
          <p:cNvPr id="2" name="Título 1"/>
          <p:cNvSpPr>
            <a:spLocks noGrp="1"/>
          </p:cNvSpPr>
          <p:nvPr>
            <p:ph type="title"/>
          </p:nvPr>
        </p:nvSpPr>
        <p:spPr>
          <a:xfrm>
            <a:off x="290325" y="214884"/>
            <a:ext cx="8520600" cy="572700"/>
          </a:xfrm>
        </p:spPr>
        <p:txBody>
          <a:bodyPr/>
          <a:lstStyle/>
          <a:p>
            <a:r>
              <a:rPr lang="es-ES" dirty="0"/>
              <a:t>Project </a:t>
            </a:r>
            <a:r>
              <a:rPr lang="es-ES" dirty="0" err="1"/>
              <a:t>diagram</a:t>
            </a:r>
            <a:endParaRPr lang="es-E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1" name="Shape 101"/>
          <p:cNvSpPr txBox="1">
            <a:spLocks noGrp="1"/>
          </p:cNvSpPr>
          <p:nvPr>
            <p:ph type="title"/>
          </p:nvPr>
        </p:nvSpPr>
        <p:spPr>
          <a:xfrm>
            <a:off x="311700" y="140225"/>
            <a:ext cx="8520600" cy="572700"/>
          </a:xfrm>
          <a:prstGeom prst="rect">
            <a:avLst/>
          </a:prstGeom>
        </p:spPr>
        <p:txBody>
          <a:bodyPr lIns="91425" tIns="91425" rIns="91425" bIns="91425" anchor="t" anchorCtr="0">
            <a:noAutofit/>
          </a:bodyPr>
          <a:lstStyle/>
          <a:p>
            <a:pPr lvl="0">
              <a:spcBef>
                <a:spcPts val="0"/>
              </a:spcBef>
              <a:buNone/>
            </a:pPr>
            <a:r>
              <a:rPr lang="es"/>
              <a:t>Stages and outputs of the project</a:t>
            </a:r>
          </a:p>
        </p:txBody>
      </p:sp>
      <p:graphicFrame>
        <p:nvGraphicFramePr>
          <p:cNvPr id="102" name="Shape 102"/>
          <p:cNvGraphicFramePr/>
          <p:nvPr/>
        </p:nvGraphicFramePr>
        <p:xfrm>
          <a:off x="671812" y="957337"/>
          <a:ext cx="7800375" cy="3261210"/>
        </p:xfrm>
        <a:graphic>
          <a:graphicData uri="http://schemas.openxmlformats.org/drawingml/2006/table">
            <a:tbl>
              <a:tblPr>
                <a:noFill/>
                <a:tableStyleId>{017C28BC-72DC-4B04-81A7-A99639E174BB}</a:tableStyleId>
              </a:tblPr>
              <a:tblGrid>
                <a:gridCol w="382850">
                  <a:extLst>
                    <a:ext uri="{9D8B030D-6E8A-4147-A177-3AD203B41FA5}">
                      <a16:colId xmlns:a16="http://schemas.microsoft.com/office/drawing/2014/main" xmlns="" val="20000"/>
                    </a:ext>
                  </a:extLst>
                </a:gridCol>
                <a:gridCol w="1075075">
                  <a:extLst>
                    <a:ext uri="{9D8B030D-6E8A-4147-A177-3AD203B41FA5}">
                      <a16:colId xmlns:a16="http://schemas.microsoft.com/office/drawing/2014/main" xmlns="" val="20001"/>
                    </a:ext>
                  </a:extLst>
                </a:gridCol>
                <a:gridCol w="2885475">
                  <a:extLst>
                    <a:ext uri="{9D8B030D-6E8A-4147-A177-3AD203B41FA5}">
                      <a16:colId xmlns:a16="http://schemas.microsoft.com/office/drawing/2014/main" xmlns="" val="20002"/>
                    </a:ext>
                  </a:extLst>
                </a:gridCol>
                <a:gridCol w="3456975">
                  <a:extLst>
                    <a:ext uri="{9D8B030D-6E8A-4147-A177-3AD203B41FA5}">
                      <a16:colId xmlns:a16="http://schemas.microsoft.com/office/drawing/2014/main" xmlns="" val="20003"/>
                    </a:ext>
                  </a:extLst>
                </a:gridCol>
              </a:tblGrid>
              <a:tr h="356675">
                <a:tc>
                  <a:txBody>
                    <a:bodyPr/>
                    <a:lstStyle/>
                    <a:p>
                      <a:pPr lvl="0" algn="ctr">
                        <a:spcBef>
                          <a:spcPts val="0"/>
                        </a:spcBef>
                        <a:buNone/>
                      </a:pPr>
                      <a:r>
                        <a:rPr lang="es" b="1"/>
                        <a:t>St</a:t>
                      </a:r>
                    </a:p>
                  </a:txBody>
                  <a:tcPr marL="91425" marR="91425" marT="91425" marB="91425"/>
                </a:tc>
                <a:tc>
                  <a:txBody>
                    <a:bodyPr/>
                    <a:lstStyle/>
                    <a:p>
                      <a:pPr lvl="0" algn="ctr">
                        <a:spcBef>
                          <a:spcPts val="0"/>
                        </a:spcBef>
                        <a:buNone/>
                      </a:pPr>
                      <a:r>
                        <a:rPr lang="es" b="1"/>
                        <a:t>End</a:t>
                      </a:r>
                    </a:p>
                  </a:txBody>
                  <a:tcPr marL="91425" marR="91425" marT="91425" marB="91425"/>
                </a:tc>
                <a:tc>
                  <a:txBody>
                    <a:bodyPr/>
                    <a:lstStyle/>
                    <a:p>
                      <a:pPr lvl="0" algn="ctr">
                        <a:spcBef>
                          <a:spcPts val="0"/>
                        </a:spcBef>
                        <a:buNone/>
                      </a:pPr>
                      <a:r>
                        <a:rPr lang="es" b="1"/>
                        <a:t>What</a:t>
                      </a:r>
                    </a:p>
                  </a:txBody>
                  <a:tcPr marL="91425" marR="91425" marT="91425" marB="91425"/>
                </a:tc>
                <a:tc>
                  <a:txBody>
                    <a:bodyPr/>
                    <a:lstStyle/>
                    <a:p>
                      <a:pPr lvl="0" algn="ctr">
                        <a:spcBef>
                          <a:spcPts val="0"/>
                        </a:spcBef>
                        <a:buNone/>
                      </a:pPr>
                      <a:r>
                        <a:rPr lang="es" b="1"/>
                        <a:t>Outputs</a:t>
                      </a:r>
                    </a:p>
                  </a:txBody>
                  <a:tcPr marL="91425" marR="91425" marT="91425" marB="91425"/>
                </a:tc>
                <a:extLst>
                  <a:ext uri="{0D108BD9-81ED-4DB2-BD59-A6C34878D82A}">
                    <a16:rowId xmlns:a16="http://schemas.microsoft.com/office/drawing/2014/main" xmlns="" val="10000"/>
                  </a:ext>
                </a:extLst>
              </a:tr>
              <a:tr h="381000">
                <a:tc>
                  <a:txBody>
                    <a:bodyPr/>
                    <a:lstStyle/>
                    <a:p>
                      <a:pPr lvl="0">
                        <a:spcBef>
                          <a:spcPts val="0"/>
                        </a:spcBef>
                        <a:buNone/>
                      </a:pPr>
                      <a:r>
                        <a:rPr lang="es"/>
                        <a:t>1</a:t>
                      </a:r>
                    </a:p>
                  </a:txBody>
                  <a:tcPr marL="91425" marR="91425" marT="91425" marB="91425"/>
                </a:tc>
                <a:tc>
                  <a:txBody>
                    <a:bodyPr/>
                    <a:lstStyle/>
                    <a:p>
                      <a:pPr lvl="0">
                        <a:spcBef>
                          <a:spcPts val="0"/>
                        </a:spcBef>
                        <a:buNone/>
                      </a:pPr>
                      <a:r>
                        <a:rPr lang="es"/>
                        <a:t>30/06/2017</a:t>
                      </a:r>
                    </a:p>
                  </a:txBody>
                  <a:tcPr marL="91425" marR="91425" marT="91425" marB="91425"/>
                </a:tc>
                <a:tc>
                  <a:txBody>
                    <a:bodyPr/>
                    <a:lstStyle/>
                    <a:p>
                      <a:pPr lvl="0">
                        <a:spcBef>
                          <a:spcPts val="0"/>
                        </a:spcBef>
                        <a:buNone/>
                      </a:pPr>
                      <a:r>
                        <a:rPr lang="es"/>
                        <a:t>Start up and agreement on common methodological issues</a:t>
                      </a:r>
                    </a:p>
                  </a:txBody>
                  <a:tcPr marL="91425" marR="91425" marT="91425" marB="91425"/>
                </a:tc>
                <a:tc>
                  <a:txBody>
                    <a:bodyPr/>
                    <a:lstStyle/>
                    <a:p>
                      <a:pPr lvl="0">
                        <a:spcBef>
                          <a:spcPts val="0"/>
                        </a:spcBef>
                        <a:buNone/>
                      </a:pPr>
                      <a:r>
                        <a:rPr lang="es" sz="1200"/>
                        <a:t>- Doc on conceptual framework</a:t>
                      </a:r>
                    </a:p>
                    <a:p>
                      <a:pPr lvl="0">
                        <a:spcBef>
                          <a:spcPts val="0"/>
                        </a:spcBef>
                        <a:buNone/>
                      </a:pPr>
                      <a:r>
                        <a:rPr lang="es" sz="1200"/>
                        <a:t>- Doc on conceptual structure of national reports</a:t>
                      </a:r>
                    </a:p>
                    <a:p>
                      <a:pPr lvl="0">
                        <a:spcBef>
                          <a:spcPts val="0"/>
                        </a:spcBef>
                        <a:buNone/>
                      </a:pPr>
                      <a:r>
                        <a:rPr lang="es" sz="1200"/>
                        <a:t>- Guidelines on interview to key informants</a:t>
                      </a:r>
                    </a:p>
                  </a:txBody>
                  <a:tcPr marL="91425" marR="91425" marT="91425" marB="91425"/>
                </a:tc>
                <a:extLst>
                  <a:ext uri="{0D108BD9-81ED-4DB2-BD59-A6C34878D82A}">
                    <a16:rowId xmlns:a16="http://schemas.microsoft.com/office/drawing/2014/main" xmlns="" val="10001"/>
                  </a:ext>
                </a:extLst>
              </a:tr>
              <a:tr h="381000">
                <a:tc>
                  <a:txBody>
                    <a:bodyPr/>
                    <a:lstStyle/>
                    <a:p>
                      <a:pPr lvl="0">
                        <a:spcBef>
                          <a:spcPts val="0"/>
                        </a:spcBef>
                        <a:buNone/>
                      </a:pPr>
                      <a:r>
                        <a:rPr lang="es"/>
                        <a:t>2</a:t>
                      </a:r>
                    </a:p>
                  </a:txBody>
                  <a:tcPr marL="91425" marR="91425" marT="91425" marB="91425"/>
                </a:tc>
                <a:tc>
                  <a:txBody>
                    <a:bodyPr/>
                    <a:lstStyle/>
                    <a:p>
                      <a:pPr lvl="0">
                        <a:spcBef>
                          <a:spcPts val="0"/>
                        </a:spcBef>
                        <a:buNone/>
                      </a:pPr>
                      <a:r>
                        <a:rPr lang="es"/>
                        <a:t>31/01/2018</a:t>
                      </a:r>
                    </a:p>
                  </a:txBody>
                  <a:tcPr marL="91425" marR="91425" marT="91425" marB="91425"/>
                </a:tc>
                <a:tc>
                  <a:txBody>
                    <a:bodyPr/>
                    <a:lstStyle/>
                    <a:p>
                      <a:pPr lvl="0">
                        <a:spcBef>
                          <a:spcPts val="0"/>
                        </a:spcBef>
                        <a:buNone/>
                      </a:pPr>
                      <a:r>
                        <a:rPr lang="es"/>
                        <a:t>Field work. Preparation of national reports.</a:t>
                      </a:r>
                    </a:p>
                  </a:txBody>
                  <a:tcPr marL="91425" marR="91425" marT="91425" marB="91425"/>
                </a:tc>
                <a:tc>
                  <a:txBody>
                    <a:bodyPr/>
                    <a:lstStyle/>
                    <a:p>
                      <a:pPr lvl="0">
                        <a:spcBef>
                          <a:spcPts val="0"/>
                        </a:spcBef>
                        <a:buNone/>
                      </a:pPr>
                      <a:r>
                        <a:rPr lang="es" sz="1200"/>
                        <a:t>National reports</a:t>
                      </a:r>
                    </a:p>
                  </a:txBody>
                  <a:tcPr marL="91425" marR="91425" marT="91425" marB="91425"/>
                </a:tc>
                <a:extLst>
                  <a:ext uri="{0D108BD9-81ED-4DB2-BD59-A6C34878D82A}">
                    <a16:rowId xmlns:a16="http://schemas.microsoft.com/office/drawing/2014/main" xmlns="" val="10002"/>
                  </a:ext>
                </a:extLst>
              </a:tr>
              <a:tr h="381000">
                <a:tc>
                  <a:txBody>
                    <a:bodyPr/>
                    <a:lstStyle/>
                    <a:p>
                      <a:pPr lvl="0">
                        <a:spcBef>
                          <a:spcPts val="0"/>
                        </a:spcBef>
                        <a:buNone/>
                      </a:pPr>
                      <a:r>
                        <a:rPr lang="es"/>
                        <a:t>3</a:t>
                      </a:r>
                    </a:p>
                  </a:txBody>
                  <a:tcPr marL="91425" marR="91425" marT="91425" marB="91425"/>
                </a:tc>
                <a:tc>
                  <a:txBody>
                    <a:bodyPr/>
                    <a:lstStyle/>
                    <a:p>
                      <a:pPr lvl="0">
                        <a:spcBef>
                          <a:spcPts val="0"/>
                        </a:spcBef>
                        <a:buNone/>
                      </a:pPr>
                      <a:r>
                        <a:rPr lang="es"/>
                        <a:t>30/06/2018</a:t>
                      </a:r>
                    </a:p>
                  </a:txBody>
                  <a:tcPr marL="91425" marR="91425" marT="91425" marB="91425"/>
                </a:tc>
                <a:tc>
                  <a:txBody>
                    <a:bodyPr/>
                    <a:lstStyle/>
                    <a:p>
                      <a:pPr lvl="0">
                        <a:spcBef>
                          <a:spcPts val="0"/>
                        </a:spcBef>
                        <a:buNone/>
                      </a:pPr>
                      <a:r>
                        <a:rPr lang="es"/>
                        <a:t>Debate on conclusions and final report</a:t>
                      </a:r>
                    </a:p>
                  </a:txBody>
                  <a:tcPr marL="91425" marR="91425" marT="91425" marB="91425"/>
                </a:tc>
                <a:tc>
                  <a:txBody>
                    <a:bodyPr/>
                    <a:lstStyle/>
                    <a:p>
                      <a:pPr lvl="0">
                        <a:spcBef>
                          <a:spcPts val="0"/>
                        </a:spcBef>
                        <a:buNone/>
                      </a:pPr>
                      <a:r>
                        <a:rPr lang="es" sz="1200"/>
                        <a:t>Final report. (Validation of methods?)</a:t>
                      </a:r>
                    </a:p>
                  </a:txBody>
                  <a:tcPr marL="91425" marR="91425" marT="91425" marB="91425"/>
                </a:tc>
                <a:extLst>
                  <a:ext uri="{0D108BD9-81ED-4DB2-BD59-A6C34878D82A}">
                    <a16:rowId xmlns:a16="http://schemas.microsoft.com/office/drawing/2014/main" xmlns="" val="10003"/>
                  </a:ext>
                </a:extLst>
              </a:tr>
              <a:tr h="381000">
                <a:tc>
                  <a:txBody>
                    <a:bodyPr/>
                    <a:lstStyle/>
                    <a:p>
                      <a:pPr lvl="0">
                        <a:spcBef>
                          <a:spcPts val="0"/>
                        </a:spcBef>
                        <a:buNone/>
                      </a:pPr>
                      <a:r>
                        <a:rPr lang="es"/>
                        <a:t>4</a:t>
                      </a:r>
                    </a:p>
                  </a:txBody>
                  <a:tcPr marL="91425" marR="91425" marT="91425" marB="91425"/>
                </a:tc>
                <a:tc>
                  <a:txBody>
                    <a:bodyPr/>
                    <a:lstStyle/>
                    <a:p>
                      <a:pPr lvl="0">
                        <a:spcBef>
                          <a:spcPts val="0"/>
                        </a:spcBef>
                        <a:buNone/>
                      </a:pPr>
                      <a:r>
                        <a:rPr lang="es"/>
                        <a:t>31/12/2018</a:t>
                      </a:r>
                    </a:p>
                  </a:txBody>
                  <a:tcPr marL="91425" marR="91425" marT="91425" marB="91425"/>
                </a:tc>
                <a:tc>
                  <a:txBody>
                    <a:bodyPr/>
                    <a:lstStyle/>
                    <a:p>
                      <a:pPr lvl="0">
                        <a:spcBef>
                          <a:spcPts val="0"/>
                        </a:spcBef>
                        <a:buNone/>
                      </a:pPr>
                      <a:r>
                        <a:rPr lang="es"/>
                        <a:t>Presentation and dissemination of outcomes</a:t>
                      </a:r>
                    </a:p>
                  </a:txBody>
                  <a:tcPr marL="91425" marR="91425" marT="91425" marB="91425"/>
                </a:tc>
                <a:tc>
                  <a:txBody>
                    <a:bodyPr/>
                    <a:lstStyle/>
                    <a:p>
                      <a:pPr marL="457200" lvl="0" indent="-304800" rtl="0">
                        <a:spcBef>
                          <a:spcPts val="0"/>
                        </a:spcBef>
                        <a:buSzPct val="100000"/>
                        <a:buChar char="-"/>
                      </a:pPr>
                      <a:r>
                        <a:rPr lang="es" sz="1200"/>
                        <a:t>Leaflet</a:t>
                      </a:r>
                    </a:p>
                    <a:p>
                      <a:pPr marL="457200" lvl="0" indent="-304800" rtl="0">
                        <a:spcBef>
                          <a:spcPts val="0"/>
                        </a:spcBef>
                        <a:buSzPct val="100000"/>
                        <a:buChar char="-"/>
                      </a:pPr>
                      <a:r>
                        <a:rPr lang="es" sz="1200"/>
                        <a:t>Video</a:t>
                      </a:r>
                    </a:p>
                    <a:p>
                      <a:pPr marL="457200" lvl="0" indent="-304800" rtl="0">
                        <a:spcBef>
                          <a:spcPts val="0"/>
                        </a:spcBef>
                        <a:buSzPct val="100000"/>
                        <a:buChar char="-"/>
                      </a:pPr>
                      <a:r>
                        <a:rPr lang="es" sz="1200"/>
                        <a:t>International conference</a:t>
                      </a:r>
                    </a:p>
                    <a:p>
                      <a:pPr marL="457200" lvl="0" indent="-304800">
                        <a:spcBef>
                          <a:spcPts val="0"/>
                        </a:spcBef>
                        <a:buSzPct val="100000"/>
                        <a:buChar char="-"/>
                      </a:pPr>
                      <a:r>
                        <a:rPr lang="es" sz="1200"/>
                        <a:t>Other dissemination activities</a:t>
                      </a:r>
                    </a:p>
                  </a:txBody>
                  <a:tcPr marL="91425" marR="91425" marT="91425" marB="91425"/>
                </a:tc>
                <a:extLst>
                  <a:ext uri="{0D108BD9-81ED-4DB2-BD59-A6C34878D82A}">
                    <a16:rowId xmlns:a16="http://schemas.microsoft.com/office/drawing/2014/main" xmlns="" val="10004"/>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6"/>
        <p:cNvGrpSpPr/>
        <p:nvPr/>
      </p:nvGrpSpPr>
      <p:grpSpPr>
        <a:xfrm>
          <a:off x="0" y="0"/>
          <a:ext cx="0" cy="0"/>
          <a:chOff x="0" y="0"/>
          <a:chExt cx="0" cy="0"/>
        </a:xfrm>
      </p:grpSpPr>
      <p:sp>
        <p:nvSpPr>
          <p:cNvPr id="107" name="Shape 107"/>
          <p:cNvSpPr txBox="1">
            <a:spLocks noGrp="1"/>
          </p:cNvSpPr>
          <p:nvPr>
            <p:ph type="title"/>
          </p:nvPr>
        </p:nvSpPr>
        <p:spPr>
          <a:xfrm>
            <a:off x="311700" y="445025"/>
            <a:ext cx="8520600" cy="572700"/>
          </a:xfrm>
          <a:prstGeom prst="rect">
            <a:avLst/>
          </a:prstGeom>
        </p:spPr>
        <p:txBody>
          <a:bodyPr lIns="91425" tIns="91425" rIns="91425" bIns="91425" anchor="t" anchorCtr="0">
            <a:noAutofit/>
          </a:bodyPr>
          <a:lstStyle/>
          <a:p>
            <a:pPr lvl="0">
              <a:spcBef>
                <a:spcPts val="0"/>
              </a:spcBef>
              <a:buNone/>
            </a:pPr>
            <a:r>
              <a:rPr lang="es"/>
              <a:t>Adjusted schedule</a:t>
            </a:r>
          </a:p>
        </p:txBody>
      </p:sp>
      <p:sp>
        <p:nvSpPr>
          <p:cNvPr id="108" name="Shape 108"/>
          <p:cNvSpPr txBox="1">
            <a:spLocks noGrp="1"/>
          </p:cNvSpPr>
          <p:nvPr>
            <p:ph type="body" idx="1"/>
          </p:nvPr>
        </p:nvSpPr>
        <p:spPr>
          <a:xfrm>
            <a:off x="311700" y="1014337"/>
            <a:ext cx="8520600" cy="2844900"/>
          </a:xfrm>
          <a:prstGeom prst="rect">
            <a:avLst/>
          </a:prstGeom>
        </p:spPr>
        <p:txBody>
          <a:bodyPr lIns="91425" tIns="91425" rIns="91425" bIns="91425" anchor="t" anchorCtr="0">
            <a:noAutofit/>
          </a:bodyPr>
          <a:lstStyle/>
          <a:p>
            <a:pPr marL="514350" lvl="0" indent="-285750" rtl="0">
              <a:spcBef>
                <a:spcPts val="0"/>
              </a:spcBef>
              <a:spcAft>
                <a:spcPts val="600"/>
              </a:spcAft>
              <a:buFont typeface="Arial" panose="020B0604020202020204" pitchFamily="34" charset="0"/>
              <a:buChar char="•"/>
            </a:pPr>
            <a:r>
              <a:rPr lang="es" dirty="0"/>
              <a:t>National reports to be delivered in English by the 31th of January 2018. </a:t>
            </a:r>
            <a:r>
              <a:rPr lang="es-ES" dirty="0" err="1"/>
              <a:t>National</a:t>
            </a:r>
            <a:r>
              <a:rPr lang="es-ES" dirty="0"/>
              <a:t> </a:t>
            </a:r>
            <a:r>
              <a:rPr lang="es-ES" dirty="0" err="1"/>
              <a:t>reports</a:t>
            </a:r>
            <a:r>
              <a:rPr lang="es-ES" dirty="0"/>
              <a:t> are </a:t>
            </a:r>
            <a:r>
              <a:rPr lang="es-ES" dirty="0" err="1"/>
              <a:t>not</a:t>
            </a:r>
            <a:r>
              <a:rPr lang="es-ES" dirty="0"/>
              <a:t> a final </a:t>
            </a:r>
            <a:r>
              <a:rPr lang="es-ES" dirty="0" err="1"/>
              <a:t>product</a:t>
            </a:r>
            <a:r>
              <a:rPr lang="es-ES" dirty="0"/>
              <a:t> of </a:t>
            </a:r>
            <a:r>
              <a:rPr lang="es-ES" dirty="0" err="1"/>
              <a:t>the</a:t>
            </a:r>
            <a:r>
              <a:rPr lang="es-ES" dirty="0"/>
              <a:t> </a:t>
            </a:r>
            <a:r>
              <a:rPr lang="es-ES" dirty="0" err="1"/>
              <a:t>project</a:t>
            </a:r>
            <a:r>
              <a:rPr lang="es-ES" dirty="0"/>
              <a:t>, </a:t>
            </a:r>
            <a:r>
              <a:rPr lang="es-ES" dirty="0" err="1"/>
              <a:t>they’re</a:t>
            </a:r>
            <a:r>
              <a:rPr lang="es-ES" dirty="0"/>
              <a:t> </a:t>
            </a:r>
            <a:r>
              <a:rPr lang="es-ES" dirty="0" err="1"/>
              <a:t>not</a:t>
            </a:r>
            <a:r>
              <a:rPr lang="es-ES" dirty="0"/>
              <a:t> </a:t>
            </a:r>
            <a:r>
              <a:rPr lang="es-ES" dirty="0" err="1"/>
              <a:t>going</a:t>
            </a:r>
            <a:r>
              <a:rPr lang="es-ES" dirty="0"/>
              <a:t> </a:t>
            </a:r>
            <a:r>
              <a:rPr lang="es-ES" dirty="0" err="1"/>
              <a:t>to</a:t>
            </a:r>
            <a:r>
              <a:rPr lang="es-ES" dirty="0"/>
              <a:t> be </a:t>
            </a:r>
            <a:r>
              <a:rPr lang="es-ES" dirty="0" err="1"/>
              <a:t>disseminated</a:t>
            </a:r>
            <a:r>
              <a:rPr lang="es-ES" dirty="0"/>
              <a:t>.</a:t>
            </a:r>
            <a:endParaRPr lang="es" dirty="0"/>
          </a:p>
          <a:p>
            <a:pPr marL="514350" lvl="0" indent="-285750" rtl="0">
              <a:spcBef>
                <a:spcPts val="0"/>
              </a:spcBef>
              <a:spcAft>
                <a:spcPts val="600"/>
              </a:spcAft>
              <a:buFont typeface="Arial" panose="020B0604020202020204" pitchFamily="34" charset="0"/>
              <a:buChar char="•"/>
            </a:pPr>
            <a:r>
              <a:rPr lang="es" dirty="0"/>
              <a:t>First draft of final report by the middle of April 2018 (6 weeks after delivering of national report</a:t>
            </a:r>
            <a:r>
              <a:rPr lang="es-ES" dirty="0"/>
              <a:t>s</a:t>
            </a:r>
            <a:r>
              <a:rPr lang="es" dirty="0"/>
              <a:t>)</a:t>
            </a:r>
          </a:p>
          <a:p>
            <a:pPr marL="514350" lvl="0" indent="-285750" rtl="0">
              <a:spcBef>
                <a:spcPts val="0"/>
              </a:spcBef>
              <a:spcAft>
                <a:spcPts val="600"/>
              </a:spcAft>
              <a:buFont typeface="Arial" panose="020B0604020202020204" pitchFamily="34" charset="0"/>
              <a:buChar char="•"/>
            </a:pPr>
            <a:r>
              <a:rPr lang="es" dirty="0"/>
              <a:t>Meeting in Rome to discuss the final report - end of April 2018</a:t>
            </a:r>
          </a:p>
          <a:p>
            <a:pPr marL="514350" lvl="0" indent="-285750" rtl="0">
              <a:spcBef>
                <a:spcPts val="0"/>
              </a:spcBef>
              <a:spcAft>
                <a:spcPts val="600"/>
              </a:spcAft>
              <a:buFont typeface="Arial" panose="020B0604020202020204" pitchFamily="34" charset="0"/>
              <a:buChar char="•"/>
            </a:pPr>
            <a:r>
              <a:rPr lang="es" dirty="0"/>
              <a:t>Almost definitive final report by the end of June 2018, although minor modifications can be added until end of september 2018.</a:t>
            </a:r>
          </a:p>
          <a:p>
            <a:pPr marL="514350" lvl="0" indent="-285750">
              <a:spcBef>
                <a:spcPts val="0"/>
              </a:spcBef>
              <a:spcAft>
                <a:spcPts val="600"/>
              </a:spcAft>
              <a:buFont typeface="Arial" panose="020B0604020202020204" pitchFamily="34" charset="0"/>
              <a:buChar char="•"/>
            </a:pPr>
            <a:r>
              <a:rPr lang="es" dirty="0"/>
              <a:t>Final conference in November 2018 (to decide exactly when)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113" name="Shape 113"/>
          <p:cNvSpPr txBox="1">
            <a:spLocks noGrp="1"/>
          </p:cNvSpPr>
          <p:nvPr>
            <p:ph type="title"/>
          </p:nvPr>
        </p:nvSpPr>
        <p:spPr>
          <a:xfrm>
            <a:off x="311700" y="445025"/>
            <a:ext cx="8520600" cy="572700"/>
          </a:xfrm>
          <a:prstGeom prst="rect">
            <a:avLst/>
          </a:prstGeom>
        </p:spPr>
        <p:txBody>
          <a:bodyPr lIns="91425" tIns="91425" rIns="91425" bIns="91425" anchor="t" anchorCtr="0">
            <a:noAutofit/>
          </a:bodyPr>
          <a:lstStyle/>
          <a:p>
            <a:pPr lvl="0">
              <a:spcBef>
                <a:spcPts val="0"/>
              </a:spcBef>
              <a:buNone/>
            </a:pPr>
            <a:r>
              <a:rPr lang="es"/>
              <a:t>Debate about conceptual framework</a:t>
            </a:r>
          </a:p>
        </p:txBody>
      </p:sp>
      <p:sp>
        <p:nvSpPr>
          <p:cNvPr id="114" name="Shape 114"/>
          <p:cNvSpPr txBox="1">
            <a:spLocks noGrp="1"/>
          </p:cNvSpPr>
          <p:nvPr>
            <p:ph type="body" idx="1"/>
          </p:nvPr>
        </p:nvSpPr>
        <p:spPr>
          <a:xfrm>
            <a:off x="311700" y="1152475"/>
            <a:ext cx="8520600" cy="2844900"/>
          </a:xfrm>
          <a:prstGeom prst="rect">
            <a:avLst/>
          </a:prstGeom>
        </p:spPr>
        <p:txBody>
          <a:bodyPr lIns="91425" tIns="91425" rIns="91425" bIns="91425" anchor="t" anchorCtr="0">
            <a:noAutofit/>
          </a:bodyPr>
          <a:lstStyle/>
          <a:p>
            <a:pPr lvl="0">
              <a:spcBef>
                <a:spcPts val="0"/>
              </a:spcBef>
              <a:buNone/>
            </a:pPr>
            <a:r>
              <a:rPr lang="es" dirty="0"/>
              <a:t>The underlying discussion about scope, what the project is about, how wide the focus on the context should be has been closed with a general consensus:</a:t>
            </a:r>
          </a:p>
          <a:p>
            <a:pPr marL="514350" lvl="0" indent="-285750" rtl="0">
              <a:spcBef>
                <a:spcPts val="0"/>
              </a:spcBef>
              <a:buFont typeface="Arial" panose="020B0604020202020204" pitchFamily="34" charset="0"/>
              <a:buChar char="•"/>
            </a:pPr>
            <a:r>
              <a:rPr lang="es" dirty="0"/>
              <a:t>giving full account of the economical, political and industrial relations context relevant for TUPAs</a:t>
            </a:r>
          </a:p>
          <a:p>
            <a:pPr marL="514350" lvl="0" indent="-285750">
              <a:spcBef>
                <a:spcPts val="0"/>
              </a:spcBef>
              <a:buFont typeface="Arial" panose="020B0604020202020204" pitchFamily="34" charset="0"/>
              <a:buChar char="•"/>
            </a:pPr>
            <a:r>
              <a:rPr lang="es" dirty="0"/>
              <a:t>not forgetting that TUPAs, and telling experiences of TUPAs, are the core subjects of the project</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18"/>
        <p:cNvGrpSpPr/>
        <p:nvPr/>
      </p:nvGrpSpPr>
      <p:grpSpPr>
        <a:xfrm>
          <a:off x="0" y="0"/>
          <a:ext cx="0" cy="0"/>
          <a:chOff x="0" y="0"/>
          <a:chExt cx="0" cy="0"/>
        </a:xfrm>
      </p:grpSpPr>
      <p:sp>
        <p:nvSpPr>
          <p:cNvPr id="119" name="Shape 119"/>
          <p:cNvSpPr txBox="1">
            <a:spLocks noGrp="1"/>
          </p:cNvSpPr>
          <p:nvPr>
            <p:ph type="title"/>
          </p:nvPr>
        </p:nvSpPr>
        <p:spPr>
          <a:xfrm>
            <a:off x="311700" y="445025"/>
            <a:ext cx="8520600" cy="572700"/>
          </a:xfrm>
          <a:prstGeom prst="rect">
            <a:avLst/>
          </a:prstGeom>
        </p:spPr>
        <p:txBody>
          <a:bodyPr lIns="91425" tIns="91425" rIns="91425" bIns="91425" anchor="t" anchorCtr="0">
            <a:noAutofit/>
          </a:bodyPr>
          <a:lstStyle/>
          <a:p>
            <a:pPr lvl="0">
              <a:spcBef>
                <a:spcPts val="0"/>
              </a:spcBef>
              <a:buNone/>
            </a:pPr>
            <a:r>
              <a:rPr lang="es"/>
              <a:t>Conceptual framework 1</a:t>
            </a:r>
          </a:p>
        </p:txBody>
      </p:sp>
      <p:sp>
        <p:nvSpPr>
          <p:cNvPr id="120" name="Shape 120"/>
          <p:cNvSpPr txBox="1">
            <a:spLocks noGrp="1"/>
          </p:cNvSpPr>
          <p:nvPr>
            <p:ph type="body" idx="1"/>
          </p:nvPr>
        </p:nvSpPr>
        <p:spPr>
          <a:xfrm>
            <a:off x="311700" y="1152475"/>
            <a:ext cx="8520600" cy="2844900"/>
          </a:xfrm>
          <a:prstGeom prst="rect">
            <a:avLst/>
          </a:prstGeom>
        </p:spPr>
        <p:txBody>
          <a:bodyPr lIns="91425" tIns="91425" rIns="91425" bIns="91425" anchor="t" anchorCtr="0">
            <a:noAutofit/>
          </a:bodyPr>
          <a:lstStyle/>
          <a:p>
            <a:pPr lvl="0">
              <a:spcBef>
                <a:spcPts val="0"/>
              </a:spcBef>
              <a:buClr>
                <a:schemeClr val="dk1"/>
              </a:buClr>
              <a:buSzPct val="78571"/>
              <a:buFont typeface="Arial"/>
              <a:buNone/>
            </a:pPr>
            <a:r>
              <a:rPr lang="es" sz="1400">
                <a:solidFill>
                  <a:schemeClr val="dk1"/>
                </a:solidFill>
              </a:rPr>
              <a:t>1. </a:t>
            </a:r>
            <a:r>
              <a:rPr lang="es" sz="1400" b="1">
                <a:solidFill>
                  <a:schemeClr val="dk1"/>
                </a:solidFill>
              </a:rPr>
              <a:t>What are TUPAS. Why a research on the subject. Which experiences are we talking about. Kinds?</a:t>
            </a:r>
          </a:p>
          <a:p>
            <a:pPr lvl="0">
              <a:spcBef>
                <a:spcPts val="0"/>
              </a:spcBef>
              <a:buClr>
                <a:schemeClr val="dk1"/>
              </a:buClr>
              <a:buSzPct val="78571"/>
              <a:buFont typeface="Arial"/>
              <a:buNone/>
            </a:pPr>
            <a:r>
              <a:rPr lang="es" sz="1400">
                <a:solidFill>
                  <a:schemeClr val="dk1"/>
                </a:solidFill>
              </a:rPr>
              <a:t>2. </a:t>
            </a:r>
            <a:r>
              <a:rPr lang="es" sz="1400" b="1">
                <a:solidFill>
                  <a:schemeClr val="dk1"/>
                </a:solidFill>
              </a:rPr>
              <a:t>What are the problems TUPAS address.  </a:t>
            </a:r>
            <a:r>
              <a:rPr lang="es" sz="1400">
                <a:solidFill>
                  <a:schemeClr val="dk1"/>
                </a:solidFill>
              </a:rPr>
              <a:t>OHS in SE and fragmented employment system. What if there are no TUPAS or TUPAS don’t reach.</a:t>
            </a:r>
          </a:p>
          <a:p>
            <a:pPr lvl="0">
              <a:spcBef>
                <a:spcPts val="0"/>
              </a:spcBef>
              <a:buClr>
                <a:schemeClr val="dk1"/>
              </a:buClr>
              <a:buSzPct val="78571"/>
              <a:buFont typeface="Arial"/>
              <a:buNone/>
            </a:pPr>
            <a:r>
              <a:rPr lang="es" sz="1400">
                <a:solidFill>
                  <a:schemeClr val="dk1"/>
                </a:solidFill>
              </a:rPr>
              <a:t>3. </a:t>
            </a:r>
            <a:r>
              <a:rPr lang="es" sz="1400" b="1">
                <a:solidFill>
                  <a:schemeClr val="dk1"/>
                </a:solidFill>
              </a:rPr>
              <a:t>Which are the organizational and structural contexts of TUPAS-schemes</a:t>
            </a:r>
            <a:r>
              <a:rPr lang="es" sz="1400">
                <a:solidFill>
                  <a:schemeClr val="dk1"/>
                </a:solidFill>
              </a:rPr>
              <a:t>:(- influence of EU regulations,- EU economic and political context,- practices in the EU,- unionization in the EU,- challenges for workers’ participation and representation in OHS in Ses - variations in legal and economic national context, - in unionization, - in model of workers' representation/participation in general and specifically in OHS, - in particular, in OHS representation/participation in small firms –financial schemes - .).</a:t>
            </a:r>
          </a:p>
          <a:p>
            <a:pPr lvl="0">
              <a:spcBef>
                <a:spcPts val="0"/>
              </a:spcBef>
              <a:buNone/>
            </a:pP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Shape 125"/>
          <p:cNvSpPr txBox="1">
            <a:spLocks noGrp="1"/>
          </p:cNvSpPr>
          <p:nvPr>
            <p:ph type="title"/>
          </p:nvPr>
        </p:nvSpPr>
        <p:spPr>
          <a:xfrm>
            <a:off x="311700" y="445025"/>
            <a:ext cx="8520600" cy="572700"/>
          </a:xfrm>
          <a:prstGeom prst="rect">
            <a:avLst/>
          </a:prstGeom>
        </p:spPr>
        <p:txBody>
          <a:bodyPr lIns="91425" tIns="91425" rIns="91425" bIns="91425" anchor="t" anchorCtr="0">
            <a:noAutofit/>
          </a:bodyPr>
          <a:lstStyle/>
          <a:p>
            <a:pPr lvl="0">
              <a:spcBef>
                <a:spcPts val="0"/>
              </a:spcBef>
              <a:buClr>
                <a:schemeClr val="dk1"/>
              </a:buClr>
              <a:buSzPct val="39285"/>
              <a:buFont typeface="Arial"/>
              <a:buNone/>
            </a:pPr>
            <a:r>
              <a:rPr lang="es"/>
              <a:t>Conceptual framework 2</a:t>
            </a:r>
          </a:p>
        </p:txBody>
      </p:sp>
      <p:sp>
        <p:nvSpPr>
          <p:cNvPr id="126" name="Shape 126"/>
          <p:cNvSpPr txBox="1">
            <a:spLocks noGrp="1"/>
          </p:cNvSpPr>
          <p:nvPr>
            <p:ph type="body" idx="1"/>
          </p:nvPr>
        </p:nvSpPr>
        <p:spPr>
          <a:xfrm>
            <a:off x="311700" y="1152475"/>
            <a:ext cx="8520600" cy="2844900"/>
          </a:xfrm>
          <a:prstGeom prst="rect">
            <a:avLst/>
          </a:prstGeom>
        </p:spPr>
        <p:txBody>
          <a:bodyPr lIns="91425" tIns="91425" rIns="91425" bIns="91425" anchor="t" anchorCtr="0">
            <a:noAutofit/>
          </a:bodyPr>
          <a:lstStyle/>
          <a:p>
            <a:pPr lvl="0" rtl="0">
              <a:spcBef>
                <a:spcPts val="0"/>
              </a:spcBef>
              <a:buNone/>
            </a:pPr>
            <a:r>
              <a:rPr lang="es" sz="1400" b="1" dirty="0">
                <a:solidFill>
                  <a:schemeClr val="dk1"/>
                </a:solidFill>
              </a:rPr>
              <a:t>4. How do the TUPAS address these challenges.  </a:t>
            </a:r>
            <a:r>
              <a:rPr lang="es" sz="1400" dirty="0">
                <a:solidFill>
                  <a:schemeClr val="dk1"/>
                </a:solidFill>
              </a:rPr>
              <a:t>Always the same way or variation within the same national context. Different roles the TUPAS may play. Interaction with other actors.</a:t>
            </a:r>
          </a:p>
          <a:p>
            <a:pPr lvl="0" rtl="0">
              <a:spcBef>
                <a:spcPts val="0"/>
              </a:spcBef>
              <a:buNone/>
            </a:pPr>
            <a:r>
              <a:rPr lang="es" sz="1400" b="1" dirty="0">
                <a:solidFill>
                  <a:schemeClr val="dk1"/>
                </a:solidFill>
              </a:rPr>
              <a:t>5. Categorizing TUPAS:</a:t>
            </a:r>
            <a:r>
              <a:rPr lang="es" sz="1400" dirty="0">
                <a:solidFill>
                  <a:schemeClr val="dk1"/>
                </a:solidFill>
              </a:rPr>
              <a:t> from minimum requirements to ways to establish them and range of rights and tools to act (regarding enter workplaces, approach workers and employers, require OHS documents, investigate accidents, make proposals, assist to meetings…).  Literature and maybe new proposals.</a:t>
            </a:r>
          </a:p>
          <a:p>
            <a:pPr lvl="0" rtl="0">
              <a:spcBef>
                <a:spcPts val="0"/>
              </a:spcBef>
              <a:buNone/>
            </a:pPr>
            <a:r>
              <a:rPr lang="es" sz="1400" b="1" dirty="0">
                <a:solidFill>
                  <a:schemeClr val="dk1"/>
                </a:solidFill>
              </a:rPr>
              <a:t>6. Who pays? </a:t>
            </a:r>
            <a:r>
              <a:rPr lang="es" sz="1400" dirty="0">
                <a:solidFill>
                  <a:schemeClr val="dk1"/>
                </a:solidFill>
              </a:rPr>
              <a:t>Why? How much does it cost? Funding issues (literature)</a:t>
            </a:r>
          </a:p>
          <a:p>
            <a:pPr lvl="0" rtl="0">
              <a:spcBef>
                <a:spcPts val="0"/>
              </a:spcBef>
              <a:buNone/>
            </a:pPr>
            <a:r>
              <a:rPr lang="es" sz="1400" b="1" dirty="0">
                <a:solidFill>
                  <a:schemeClr val="dk1"/>
                </a:solidFill>
              </a:rPr>
              <a:t>7. Impact.</a:t>
            </a:r>
            <a:r>
              <a:rPr lang="es" sz="1400" dirty="0">
                <a:solidFill>
                  <a:schemeClr val="dk1"/>
                </a:solidFill>
              </a:rPr>
              <a:t> Different ways to assess it. Literature and maybe new proposals.</a:t>
            </a:r>
          </a:p>
          <a:p>
            <a:pPr lvl="0">
              <a:spcBef>
                <a:spcPts val="0"/>
              </a:spcBef>
              <a:buNone/>
            </a:pPr>
            <a:endParaRP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30"/>
        <p:cNvGrpSpPr/>
        <p:nvPr/>
      </p:nvGrpSpPr>
      <p:grpSpPr>
        <a:xfrm>
          <a:off x="0" y="0"/>
          <a:ext cx="0" cy="0"/>
          <a:chOff x="0" y="0"/>
          <a:chExt cx="0" cy="0"/>
        </a:xfrm>
      </p:grpSpPr>
      <p:sp>
        <p:nvSpPr>
          <p:cNvPr id="131" name="Shape 131"/>
          <p:cNvSpPr txBox="1">
            <a:spLocks noGrp="1"/>
          </p:cNvSpPr>
          <p:nvPr>
            <p:ph type="title"/>
          </p:nvPr>
        </p:nvSpPr>
        <p:spPr>
          <a:xfrm>
            <a:off x="311700" y="445025"/>
            <a:ext cx="8520600" cy="572700"/>
          </a:xfrm>
          <a:prstGeom prst="rect">
            <a:avLst/>
          </a:prstGeom>
        </p:spPr>
        <p:txBody>
          <a:bodyPr lIns="91425" tIns="91425" rIns="91425" bIns="91425" anchor="t" anchorCtr="0">
            <a:noAutofit/>
          </a:bodyPr>
          <a:lstStyle/>
          <a:p>
            <a:pPr lvl="0">
              <a:spcBef>
                <a:spcPts val="0"/>
              </a:spcBef>
              <a:buClr>
                <a:schemeClr val="dk1"/>
              </a:buClr>
              <a:buSzPct val="39285"/>
              <a:buFont typeface="Arial"/>
              <a:buNone/>
            </a:pPr>
            <a:r>
              <a:rPr lang="es"/>
              <a:t>Conceptual framework 3</a:t>
            </a:r>
          </a:p>
        </p:txBody>
      </p:sp>
      <p:sp>
        <p:nvSpPr>
          <p:cNvPr id="132" name="Shape 132"/>
          <p:cNvSpPr txBox="1">
            <a:spLocks noGrp="1"/>
          </p:cNvSpPr>
          <p:nvPr>
            <p:ph type="body" idx="1"/>
          </p:nvPr>
        </p:nvSpPr>
        <p:spPr>
          <a:xfrm>
            <a:off x="311700" y="1152475"/>
            <a:ext cx="8520600" cy="2844900"/>
          </a:xfrm>
          <a:prstGeom prst="rect">
            <a:avLst/>
          </a:prstGeom>
        </p:spPr>
        <p:txBody>
          <a:bodyPr lIns="91425" tIns="91425" rIns="91425" bIns="91425" anchor="t" anchorCtr="0">
            <a:noAutofit/>
          </a:bodyPr>
          <a:lstStyle/>
          <a:p>
            <a:pPr lvl="0" rtl="0">
              <a:spcBef>
                <a:spcPts val="0"/>
              </a:spcBef>
              <a:spcAft>
                <a:spcPts val="0"/>
              </a:spcAft>
              <a:buNone/>
            </a:pPr>
            <a:r>
              <a:rPr lang="es" sz="1400" b="1" dirty="0"/>
              <a:t>8. Methodological issues</a:t>
            </a:r>
            <a:r>
              <a:rPr lang="es" sz="1400" dirty="0"/>
              <a:t>?? Here or where??</a:t>
            </a:r>
          </a:p>
          <a:p>
            <a:pPr lvl="0" rtl="0">
              <a:spcBef>
                <a:spcPts val="0"/>
              </a:spcBef>
              <a:spcAft>
                <a:spcPts val="0"/>
              </a:spcAft>
              <a:buNone/>
            </a:pPr>
            <a:endParaRPr sz="1400" dirty="0"/>
          </a:p>
          <a:p>
            <a:pPr lvl="0" rtl="0">
              <a:spcBef>
                <a:spcPts val="0"/>
              </a:spcBef>
              <a:spcAft>
                <a:spcPts val="0"/>
              </a:spcAft>
              <a:buNone/>
            </a:pPr>
            <a:r>
              <a:rPr lang="es" sz="1400" b="1" dirty="0"/>
              <a:t>9. What are TU actions in scenarios where TUPAS don’t exist or TUPAS don’t reach</a:t>
            </a:r>
            <a:r>
              <a:rPr lang="es" sz="1400" dirty="0"/>
              <a:t>. Stories of no TUPAS. Why not? TU wouldn’t or TU couldn’t or TU didn’t even try?</a:t>
            </a:r>
          </a:p>
          <a:p>
            <a:pPr lvl="0" rtl="0">
              <a:spcBef>
                <a:spcPts val="0"/>
              </a:spcBef>
              <a:spcAft>
                <a:spcPts val="0"/>
              </a:spcAft>
              <a:buNone/>
            </a:pPr>
            <a:endParaRPr lang="es" sz="1400" dirty="0"/>
          </a:p>
          <a:p>
            <a:pPr lvl="0">
              <a:spcBef>
                <a:spcPts val="0"/>
              </a:spcBef>
              <a:buNone/>
            </a:pPr>
            <a:endParaRPr dirty="0"/>
          </a:p>
        </p:txBody>
      </p:sp>
    </p:spTree>
  </p:cSld>
  <p:clrMapOvr>
    <a:masterClrMapping/>
  </p:clrMapOvr>
</p:sld>
</file>

<file path=ppt/theme/theme1.xml><?xml version="1.0" encoding="utf-8"?>
<a:theme xmlns:a="http://schemas.openxmlformats.org/drawingml/2006/main" name="simple-light-2">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206</TotalTime>
  <Words>1721</Words>
  <Application>Microsoft Office PowerPoint</Application>
  <PresentationFormat>Presentación en pantalla (16:9)</PresentationFormat>
  <Paragraphs>160</Paragraphs>
  <Slides>26</Slides>
  <Notes>17</Notes>
  <HiddenSlides>0</HiddenSlides>
  <MMClips>0</MMClips>
  <ScaleCrop>false</ScaleCrop>
  <HeadingPairs>
    <vt:vector size="4" baseType="variant">
      <vt:variant>
        <vt:lpstr>Tema</vt:lpstr>
      </vt:variant>
      <vt:variant>
        <vt:i4>1</vt:i4>
      </vt:variant>
      <vt:variant>
        <vt:lpstr>Títulos de diapositiva</vt:lpstr>
      </vt:variant>
      <vt:variant>
        <vt:i4>26</vt:i4>
      </vt:variant>
    </vt:vector>
  </HeadingPairs>
  <TitlesOfParts>
    <vt:vector size="27" baseType="lpstr">
      <vt:lpstr>simple-light-2</vt:lpstr>
      <vt:lpstr>Madrid meeting</vt:lpstr>
      <vt:lpstr>Goals of the meeting</vt:lpstr>
      <vt:lpstr>Project diagram</vt:lpstr>
      <vt:lpstr>Stages and outputs of the project</vt:lpstr>
      <vt:lpstr>Adjusted schedule</vt:lpstr>
      <vt:lpstr>Debate about conceptual framework</vt:lpstr>
      <vt:lpstr>Conceptual framework 1</vt:lpstr>
      <vt:lpstr>Conceptual framework 2</vt:lpstr>
      <vt:lpstr>Conceptual framework 3</vt:lpstr>
      <vt:lpstr>Conceptual framework 4 - Broader context</vt:lpstr>
      <vt:lpstr>National report 1 - Introduction</vt:lpstr>
      <vt:lpstr>National report 2 - Literature review</vt:lpstr>
      <vt:lpstr>National report 3 - Research questions</vt:lpstr>
      <vt:lpstr>National report 4 - Assessing impact</vt:lpstr>
      <vt:lpstr>National report 5 - More on assessing impact</vt:lpstr>
      <vt:lpstr>National report 6 - Summary and conclusions</vt:lpstr>
      <vt:lpstr>National report 7 - Methods</vt:lpstr>
      <vt:lpstr>About interviews</vt:lpstr>
      <vt:lpstr>Who to interview – who are key informants</vt:lpstr>
      <vt:lpstr>Interview with TUPAS 1</vt:lpstr>
      <vt:lpstr>Interview with TUPAS 2</vt:lpstr>
      <vt:lpstr>Interview with TUPAS 3</vt:lpstr>
      <vt:lpstr>Interview with TUPAS 4</vt:lpstr>
      <vt:lpstr>Conclusions and assessment</vt:lpstr>
      <vt:lpstr>How to continue</vt:lpstr>
      <vt:lpstr>How to continue</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Madrid meeting</dc:title>
  <dc:creator>admin</dc:creator>
  <cp:lastModifiedBy>vuberti</cp:lastModifiedBy>
  <cp:revision>16</cp:revision>
  <dcterms:modified xsi:type="dcterms:W3CDTF">2017-06-13T11:26:53Z</dcterms:modified>
</cp:coreProperties>
</file>